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2" r:id="rId2"/>
    <p:sldMasterId id="2147483712" r:id="rId3"/>
  </p:sldMasterIdLst>
  <p:notesMasterIdLst>
    <p:notesMasterId r:id="rId31"/>
  </p:notesMasterIdLst>
  <p:handoutMasterIdLst>
    <p:handoutMasterId r:id="rId32"/>
  </p:handoutMasterIdLst>
  <p:sldIdLst>
    <p:sldId id="257" r:id="rId4"/>
    <p:sldId id="571" r:id="rId5"/>
    <p:sldId id="623" r:id="rId6"/>
    <p:sldId id="624" r:id="rId7"/>
    <p:sldId id="629" r:id="rId8"/>
    <p:sldId id="626" r:id="rId9"/>
    <p:sldId id="665" r:id="rId10"/>
    <p:sldId id="664" r:id="rId11"/>
    <p:sldId id="631" r:id="rId12"/>
    <p:sldId id="633" r:id="rId13"/>
    <p:sldId id="637" r:id="rId14"/>
    <p:sldId id="648" r:id="rId15"/>
    <p:sldId id="635" r:id="rId16"/>
    <p:sldId id="655" r:id="rId17"/>
    <p:sldId id="650" r:id="rId18"/>
    <p:sldId id="651" r:id="rId19"/>
    <p:sldId id="652" r:id="rId20"/>
    <p:sldId id="653" r:id="rId21"/>
    <p:sldId id="662" r:id="rId22"/>
    <p:sldId id="663" r:id="rId23"/>
    <p:sldId id="660" r:id="rId24"/>
    <p:sldId id="654" r:id="rId25"/>
    <p:sldId id="659" r:id="rId26"/>
    <p:sldId id="657" r:id="rId27"/>
    <p:sldId id="326" r:id="rId28"/>
    <p:sldId id="638" r:id="rId29"/>
    <p:sldId id="661" r:id="rId30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95" autoAdjust="0"/>
    <p:restoredTop sz="94627"/>
  </p:normalViewPr>
  <p:slideViewPr>
    <p:cSldViewPr snapToGrid="0" snapToObjects="1">
      <p:cViewPr>
        <p:scale>
          <a:sx n="75" d="100"/>
          <a:sy n="75" d="100"/>
        </p:scale>
        <p:origin x="726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1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33102-ADE3-4D6E-9549-AA94577097AB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855D6-D89C-4060-B486-3707D38DA5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243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E712-FBCF-614B-BA87-E45F0DB441CE}" type="datetimeFigureOut">
              <a:rPr kumimoji="1" lang="zh-CN" altLang="en-US" smtClean="0"/>
              <a:t>2020/10/25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D0983-661F-FE4D-AC47-57236E82A4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59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5151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255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1265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1725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463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8652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3375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262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8543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696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20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06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8264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21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7415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22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5524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23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2859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24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2314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25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9497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26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723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27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903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711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48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9614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7677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61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00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038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48387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48387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4838700"/>
            <a:ext cx="1219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220325" y="987205"/>
            <a:ext cx="1239777" cy="388521"/>
            <a:chOff x="2571750" y="2305050"/>
            <a:chExt cx="7107238" cy="2227263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2020/10/25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2020/10/25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2020/10/25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2020/10/25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2020/10/25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2020/10/25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2020/10/25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58282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88103" y="-4171852"/>
            <a:ext cx="5329618" cy="73794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527096">
            <a:off x="-2033952" y="2104863"/>
            <a:ext cx="6231624" cy="862840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6360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94456">
            <a:off x="-1403129" y="-2766002"/>
            <a:ext cx="3995338" cy="5532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45267">
            <a:off x="7652142" y="-3117199"/>
            <a:ext cx="4502622" cy="623439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6360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94456">
            <a:off x="-1403129" y="-2766002"/>
            <a:ext cx="3995338" cy="553200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01" y="0"/>
            <a:ext cx="4255933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3995879" cy="68580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91" y="-82146"/>
            <a:ext cx="3853006" cy="370059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6360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94456">
            <a:off x="-1403129" y="-2766002"/>
            <a:ext cx="3995338" cy="55320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6897" y="787802"/>
            <a:ext cx="6149961" cy="851533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1" b="14193"/>
          <a:stretch>
            <a:fillRect/>
          </a:stretch>
        </p:blipFill>
        <p:spPr>
          <a:xfrm>
            <a:off x="1" y="0"/>
            <a:ext cx="12192000" cy="48387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48387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4838700"/>
            <a:ext cx="1219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220328" y="987209"/>
            <a:ext cx="1239777" cy="388521"/>
            <a:chOff x="2571750" y="2305050"/>
            <a:chExt cx="7107238" cy="2227263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2" b="15294"/>
          <a:stretch>
            <a:fillRect/>
          </a:stretch>
        </p:blipFill>
        <p:spPr>
          <a:xfrm>
            <a:off x="-63501" y="0"/>
            <a:ext cx="4255933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" y="0"/>
            <a:ext cx="3995879" cy="68580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93" y="-82146"/>
            <a:ext cx="3853007" cy="370059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0220328" y="5127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-624114" y="4905830"/>
            <a:ext cx="13948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33462" r="1274" b="30750"/>
          <a:stretch>
            <a:fillRect/>
          </a:stretch>
        </p:blipFill>
        <p:spPr>
          <a:xfrm>
            <a:off x="0" y="1847850"/>
            <a:ext cx="12192000" cy="299085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6" b="17049"/>
          <a:stretch>
            <a:fillRect/>
          </a:stretch>
        </p:blipFill>
        <p:spPr>
          <a:xfrm>
            <a:off x="0" y="1878544"/>
            <a:ext cx="12192000" cy="2997201"/>
          </a:xfrm>
          <a:prstGeom prst="rect">
            <a:avLst/>
          </a:prstGeom>
        </p:spPr>
      </p:pic>
      <p:sp>
        <p:nvSpPr>
          <p:cNvPr id="49" name="矩形 48"/>
          <p:cNvSpPr/>
          <p:nvPr userDrawn="1"/>
        </p:nvSpPr>
        <p:spPr>
          <a:xfrm>
            <a:off x="0" y="1829474"/>
            <a:ext cx="12192000" cy="3046271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51" name="文本占位符 50"/>
          <p:cNvSpPr>
            <a:spLocks noGrp="1"/>
          </p:cNvSpPr>
          <p:nvPr>
            <p:ph type="body" sz="quarter" idx="10" hasCustomPrompt="1"/>
          </p:nvPr>
        </p:nvSpPr>
        <p:spPr>
          <a:xfrm>
            <a:off x="-10707" y="2689225"/>
            <a:ext cx="12202707" cy="118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3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这里输入章节标题</a:t>
            </a:r>
          </a:p>
        </p:txBody>
      </p:sp>
      <p:grpSp>
        <p:nvGrpSpPr>
          <p:cNvPr id="52" name="组合 51"/>
          <p:cNvGrpSpPr/>
          <p:nvPr userDrawn="1"/>
        </p:nvGrpSpPr>
        <p:grpSpPr>
          <a:xfrm>
            <a:off x="10220328" y="12874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53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1" y="6594335"/>
            <a:ext cx="10719267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74" name="组合 73"/>
          <p:cNvGrpSpPr/>
          <p:nvPr userDrawn="1"/>
        </p:nvGrpSpPr>
        <p:grpSpPr>
          <a:xfrm>
            <a:off x="10220328" y="5127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1" y="6594335"/>
            <a:ext cx="10719267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74" name="组合 73"/>
          <p:cNvGrpSpPr/>
          <p:nvPr userDrawn="1"/>
        </p:nvGrpSpPr>
        <p:grpSpPr>
          <a:xfrm>
            <a:off x="10220328" y="5127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  <p:sp>
        <p:nvSpPr>
          <p:cNvPr id="64" name="矩形 63"/>
          <p:cNvSpPr/>
          <p:nvPr userDrawn="1"/>
        </p:nvSpPr>
        <p:spPr>
          <a:xfrm>
            <a:off x="482600" y="1638109"/>
            <a:ext cx="7366000" cy="38891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zh-CN" altLang="en-US" sz="1350">
              <a:solidFill>
                <a:srgbClr val="7F7F7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1" name="图片占位符 70"/>
          <p:cNvSpPr>
            <a:spLocks noGrp="1"/>
          </p:cNvSpPr>
          <p:nvPr>
            <p:ph type="pic" sz="quarter" idx="10"/>
          </p:nvPr>
        </p:nvSpPr>
        <p:spPr>
          <a:xfrm>
            <a:off x="7848600" y="1637847"/>
            <a:ext cx="3733800" cy="3889170"/>
          </a:xfrm>
          <a:custGeom>
            <a:avLst/>
            <a:gdLst>
              <a:gd name="connsiteX0" fmla="*/ 0 w 3733800"/>
              <a:gd name="connsiteY0" fmla="*/ 0 h 3889170"/>
              <a:gd name="connsiteX1" fmla="*/ 3733800 w 3733800"/>
              <a:gd name="connsiteY1" fmla="*/ 0 h 3889170"/>
              <a:gd name="connsiteX2" fmla="*/ 3733800 w 3733800"/>
              <a:gd name="connsiteY2" fmla="*/ 3889170 h 3889170"/>
              <a:gd name="connsiteX3" fmla="*/ 0 w 3733800"/>
              <a:gd name="connsiteY3" fmla="*/ 3889170 h 388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0" h="3889170">
                <a:moveTo>
                  <a:pt x="0" y="0"/>
                </a:moveTo>
                <a:lnTo>
                  <a:pt x="3733800" y="0"/>
                </a:lnTo>
                <a:lnTo>
                  <a:pt x="3733800" y="3889170"/>
                </a:lnTo>
                <a:lnTo>
                  <a:pt x="0" y="3889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1" y="6594335"/>
            <a:ext cx="10719267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9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60001"/>
            <a:ext cx="12192000" cy="441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5530851" y="1233817"/>
            <a:ext cx="1130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 userDrawn="1"/>
        </p:nvGrpSpPr>
        <p:grpSpPr>
          <a:xfrm>
            <a:off x="10220328" y="5127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 userDrawn="1"/>
        </p:nvSpPr>
        <p:spPr>
          <a:xfrm>
            <a:off x="0" y="6667505"/>
            <a:ext cx="12192000" cy="190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70" name="组合 69"/>
          <p:cNvGrpSpPr/>
          <p:nvPr userDrawn="1"/>
        </p:nvGrpSpPr>
        <p:grpSpPr>
          <a:xfrm>
            <a:off x="10220328" y="5127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  <p:cxnSp>
        <p:nvCxnSpPr>
          <p:cNvPr id="3" name="直接连接符 2"/>
          <p:cNvCxnSpPr/>
          <p:nvPr userDrawn="1"/>
        </p:nvCxnSpPr>
        <p:spPr>
          <a:xfrm>
            <a:off x="-825500" y="6629400"/>
            <a:ext cx="13385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 userDrawn="1"/>
        </p:nvSpPr>
        <p:spPr>
          <a:xfrm>
            <a:off x="0" y="6604001"/>
            <a:ext cx="12192000" cy="2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70" name="组合 69"/>
          <p:cNvGrpSpPr/>
          <p:nvPr userDrawn="1"/>
        </p:nvGrpSpPr>
        <p:grpSpPr>
          <a:xfrm>
            <a:off x="242427" y="663990"/>
            <a:ext cx="434927" cy="434926"/>
            <a:chOff x="226124" y="563587"/>
            <a:chExt cx="434926" cy="434926"/>
          </a:xfrm>
        </p:grpSpPr>
        <p:sp>
          <p:nvSpPr>
            <p:cNvPr id="71" name="椭圆 70"/>
            <p:cNvSpPr/>
            <p:nvPr/>
          </p:nvSpPr>
          <p:spPr bwMode="auto">
            <a:xfrm>
              <a:off x="226124" y="563587"/>
              <a:ext cx="434926" cy="4349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50">
                <a:solidFill>
                  <a:srgbClr val="013A73"/>
                </a:solidFill>
              </a:endParaRPr>
            </a:p>
          </p:txBody>
        </p:sp>
        <p:sp>
          <p:nvSpPr>
            <p:cNvPr id="72" name="Freeform 5"/>
            <p:cNvSpPr>
              <a:spLocks noEditPoints="1"/>
            </p:cNvSpPr>
            <p:nvPr userDrawn="1"/>
          </p:nvSpPr>
          <p:spPr bwMode="auto">
            <a:xfrm>
              <a:off x="285312" y="713677"/>
              <a:ext cx="316550" cy="192863"/>
            </a:xfrm>
            <a:custGeom>
              <a:avLst/>
              <a:gdLst>
                <a:gd name="T0" fmla="*/ 0 w 353"/>
                <a:gd name="T1" fmla="*/ 0 h 214"/>
                <a:gd name="T2" fmla="*/ 340 w 353"/>
                <a:gd name="T3" fmla="*/ 0 h 214"/>
                <a:gd name="T4" fmla="*/ 340 w 353"/>
                <a:gd name="T5" fmla="*/ 14 h 214"/>
                <a:gd name="T6" fmla="*/ 340 w 353"/>
                <a:gd name="T7" fmla="*/ 41 h 214"/>
                <a:gd name="T8" fmla="*/ 340 w 353"/>
                <a:gd name="T9" fmla="*/ 115 h 214"/>
                <a:gd name="T10" fmla="*/ 349 w 353"/>
                <a:gd name="T11" fmla="*/ 130 h 214"/>
                <a:gd name="T12" fmla="*/ 344 w 353"/>
                <a:gd name="T13" fmla="*/ 142 h 214"/>
                <a:gd name="T14" fmla="*/ 353 w 353"/>
                <a:gd name="T15" fmla="*/ 198 h 214"/>
                <a:gd name="T16" fmla="*/ 329 w 353"/>
                <a:gd name="T17" fmla="*/ 198 h 214"/>
                <a:gd name="T18" fmla="*/ 325 w 353"/>
                <a:gd name="T19" fmla="*/ 177 h 214"/>
                <a:gd name="T20" fmla="*/ 319 w 353"/>
                <a:gd name="T21" fmla="*/ 198 h 214"/>
                <a:gd name="T22" fmla="*/ 313 w 353"/>
                <a:gd name="T23" fmla="*/ 198 h 214"/>
                <a:gd name="T24" fmla="*/ 321 w 353"/>
                <a:gd name="T25" fmla="*/ 142 h 214"/>
                <a:gd name="T26" fmla="*/ 316 w 353"/>
                <a:gd name="T27" fmla="*/ 130 h 214"/>
                <a:gd name="T28" fmla="*/ 325 w 353"/>
                <a:gd name="T29" fmla="*/ 115 h 214"/>
                <a:gd name="T30" fmla="*/ 325 w 353"/>
                <a:gd name="T31" fmla="*/ 41 h 214"/>
                <a:gd name="T32" fmla="*/ 0 w 353"/>
                <a:gd name="T33" fmla="*/ 41 h 214"/>
                <a:gd name="T34" fmla="*/ 0 w 353"/>
                <a:gd name="T35" fmla="*/ 0 h 214"/>
                <a:gd name="T36" fmla="*/ 49 w 353"/>
                <a:gd name="T37" fmla="*/ 66 h 214"/>
                <a:gd name="T38" fmla="*/ 48 w 353"/>
                <a:gd name="T39" fmla="*/ 180 h 214"/>
                <a:gd name="T40" fmla="*/ 175 w 353"/>
                <a:gd name="T41" fmla="*/ 214 h 214"/>
                <a:gd name="T42" fmla="*/ 299 w 353"/>
                <a:gd name="T43" fmla="*/ 180 h 214"/>
                <a:gd name="T44" fmla="*/ 299 w 353"/>
                <a:gd name="T45" fmla="*/ 66 h 214"/>
                <a:gd name="T46" fmla="*/ 49 w 353"/>
                <a:gd name="T47" fmla="*/ 6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3" h="214">
                  <a:moveTo>
                    <a:pt x="0" y="0"/>
                  </a:moveTo>
                  <a:cubicBezTo>
                    <a:pt x="340" y="0"/>
                    <a:pt x="340" y="0"/>
                    <a:pt x="340" y="0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115"/>
                    <a:pt x="340" y="115"/>
                    <a:pt x="340" y="115"/>
                  </a:cubicBezTo>
                  <a:cubicBezTo>
                    <a:pt x="345" y="118"/>
                    <a:pt x="349" y="123"/>
                    <a:pt x="349" y="130"/>
                  </a:cubicBezTo>
                  <a:cubicBezTo>
                    <a:pt x="349" y="135"/>
                    <a:pt x="347" y="139"/>
                    <a:pt x="344" y="142"/>
                  </a:cubicBezTo>
                  <a:cubicBezTo>
                    <a:pt x="353" y="198"/>
                    <a:pt x="353" y="198"/>
                    <a:pt x="353" y="198"/>
                  </a:cubicBezTo>
                  <a:cubicBezTo>
                    <a:pt x="329" y="198"/>
                    <a:pt x="329" y="198"/>
                    <a:pt x="329" y="198"/>
                  </a:cubicBezTo>
                  <a:cubicBezTo>
                    <a:pt x="325" y="177"/>
                    <a:pt x="325" y="177"/>
                    <a:pt x="325" y="17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3" y="198"/>
                    <a:pt x="313" y="198"/>
                    <a:pt x="313" y="198"/>
                  </a:cubicBezTo>
                  <a:cubicBezTo>
                    <a:pt x="321" y="142"/>
                    <a:pt x="321" y="142"/>
                    <a:pt x="321" y="142"/>
                  </a:cubicBezTo>
                  <a:cubicBezTo>
                    <a:pt x="318" y="139"/>
                    <a:pt x="316" y="135"/>
                    <a:pt x="316" y="130"/>
                  </a:cubicBezTo>
                  <a:cubicBezTo>
                    <a:pt x="316" y="123"/>
                    <a:pt x="320" y="118"/>
                    <a:pt x="325" y="115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9" y="66"/>
                  </a:moveTo>
                  <a:cubicBezTo>
                    <a:pt x="48" y="180"/>
                    <a:pt x="48" y="180"/>
                    <a:pt x="48" y="180"/>
                  </a:cubicBezTo>
                  <a:cubicBezTo>
                    <a:pt x="98" y="179"/>
                    <a:pt x="138" y="194"/>
                    <a:pt x="175" y="214"/>
                  </a:cubicBezTo>
                  <a:cubicBezTo>
                    <a:pt x="206" y="191"/>
                    <a:pt x="246" y="178"/>
                    <a:pt x="299" y="180"/>
                  </a:cubicBezTo>
                  <a:cubicBezTo>
                    <a:pt x="299" y="142"/>
                    <a:pt x="299" y="104"/>
                    <a:pt x="299" y="66"/>
                  </a:cubicBezTo>
                  <a:lnTo>
                    <a:pt x="49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689712" y="657337"/>
            <a:ext cx="8656269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689712" y="1203437"/>
            <a:ext cx="8656269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grpSp>
        <p:nvGrpSpPr>
          <p:cNvPr id="134" name="组合 133"/>
          <p:cNvGrpSpPr/>
          <p:nvPr userDrawn="1"/>
        </p:nvGrpSpPr>
        <p:grpSpPr>
          <a:xfrm>
            <a:off x="10220328" y="5127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13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9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9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9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9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-624114" y="4905830"/>
            <a:ext cx="13948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47850"/>
            <a:ext cx="12192000" cy="299085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78540"/>
            <a:ext cx="12192000" cy="2997201"/>
          </a:xfrm>
          <a:prstGeom prst="rect">
            <a:avLst/>
          </a:prstGeom>
        </p:spPr>
      </p:pic>
      <p:sp>
        <p:nvSpPr>
          <p:cNvPr id="49" name="矩形 48"/>
          <p:cNvSpPr/>
          <p:nvPr userDrawn="1"/>
        </p:nvSpPr>
        <p:spPr>
          <a:xfrm>
            <a:off x="0" y="1829470"/>
            <a:ext cx="12192000" cy="3046271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" name="文本占位符 50"/>
          <p:cNvSpPr>
            <a:spLocks noGrp="1"/>
          </p:cNvSpPr>
          <p:nvPr>
            <p:ph type="body" sz="quarter" idx="10" hasCustomPrompt="1"/>
          </p:nvPr>
        </p:nvSpPr>
        <p:spPr>
          <a:xfrm>
            <a:off x="-10706" y="2689225"/>
            <a:ext cx="12202706" cy="118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这里输入章节标题</a:t>
            </a:r>
          </a:p>
        </p:txBody>
      </p:sp>
      <p:grpSp>
        <p:nvGrpSpPr>
          <p:cNvPr id="52" name="组合 51"/>
          <p:cNvGrpSpPr/>
          <p:nvPr userDrawn="1"/>
        </p:nvGrpSpPr>
        <p:grpSpPr>
          <a:xfrm>
            <a:off x="10220325" y="12874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53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841376"/>
            <a:ext cx="12192000" cy="1492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dirty="0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54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39384" y="3881437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77600" y="6245225"/>
            <a:ext cx="812800" cy="476250"/>
          </a:xfrm>
        </p:spPr>
        <p:txBody>
          <a:bodyPr/>
          <a:lstStyle>
            <a:lvl1pPr>
              <a:defRPr baseline="0">
                <a:solidFill>
                  <a:srgbClr val="3C8C93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CB9DB1E-81B8-4467-96D5-F7DED45BBB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300"/>
              </a:spcAft>
              <a:defRPr lang="zh-CN" altLang="en-US" dirty="0" smtClean="0"/>
            </a:lvl1pPr>
            <a:lvl2pPr>
              <a:defRPr lang="zh-CN" altLang="en-US" baseline="0" dirty="0" smtClean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defRPr lang="zh-CN" altLang="en-US" baseline="0" dirty="0" smtClean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defRPr lang="zh-CN" altLang="en-US" baseline="0" dirty="0" smtClean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defRPr lang="zh-CN" altLang="en-US" baseline="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24601"/>
            <a:ext cx="3860800" cy="396875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77600" y="6324601"/>
            <a:ext cx="914400" cy="396875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B8B898AF-EA46-4DCC-B3A7-11D5981FA3DA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8FE7-7B9A-45EE-8358-CE638F422455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0" y="6594331"/>
            <a:ext cx="10719266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4" name="组合 73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47B88-89E0-45A7-916C-ABCD7258F50B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28B0-56AC-451B-AC9F-BC359106DCD5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C5489-EB38-4FFA-9020-2A9E4124124F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6F94-FB26-4A53-8845-263BF0298367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13995-4C8E-4AD3-81CD-A347B534CD65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720A-7D0D-4AF9-AE6E-7F2A103A760D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2957-9B2C-4280-A7D3-E7D9F9B5223B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867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867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9300-B841-4E82-AE54-AAFBE699F34C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722438"/>
            <a:ext cx="5384800" cy="45259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52BA-3132-4C4D-AB1D-4F40EE65F997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0" y="974726"/>
            <a:ext cx="12192000" cy="4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766" y="274638"/>
            <a:ext cx="6532033" cy="5969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0" y="6594331"/>
            <a:ext cx="10719266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4" name="组合 73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  <p:sp>
        <p:nvSpPr>
          <p:cNvPr id="64" name="矩形 63"/>
          <p:cNvSpPr/>
          <p:nvPr userDrawn="1"/>
        </p:nvSpPr>
        <p:spPr>
          <a:xfrm>
            <a:off x="482600" y="1638109"/>
            <a:ext cx="7366000" cy="38891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7F7F7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1" name="图片占位符 70"/>
          <p:cNvSpPr>
            <a:spLocks noGrp="1"/>
          </p:cNvSpPr>
          <p:nvPr>
            <p:ph type="pic" sz="quarter" idx="10"/>
          </p:nvPr>
        </p:nvSpPr>
        <p:spPr>
          <a:xfrm>
            <a:off x="7848600" y="1637847"/>
            <a:ext cx="3733800" cy="3889170"/>
          </a:xfrm>
          <a:custGeom>
            <a:avLst/>
            <a:gdLst>
              <a:gd name="connsiteX0" fmla="*/ 0 w 3733800"/>
              <a:gd name="connsiteY0" fmla="*/ 0 h 3889170"/>
              <a:gd name="connsiteX1" fmla="*/ 3733800 w 3733800"/>
              <a:gd name="connsiteY1" fmla="*/ 0 h 3889170"/>
              <a:gd name="connsiteX2" fmla="*/ 3733800 w 3733800"/>
              <a:gd name="connsiteY2" fmla="*/ 3889170 h 3889170"/>
              <a:gd name="connsiteX3" fmla="*/ 0 w 3733800"/>
              <a:gd name="connsiteY3" fmla="*/ 3889170 h 388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0" h="3889170">
                <a:moveTo>
                  <a:pt x="0" y="0"/>
                </a:moveTo>
                <a:lnTo>
                  <a:pt x="3733800" y="0"/>
                </a:lnTo>
                <a:lnTo>
                  <a:pt x="3733800" y="3889170"/>
                </a:lnTo>
                <a:lnTo>
                  <a:pt x="0" y="3889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0" y="974726"/>
            <a:ext cx="12192000" cy="4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766" y="274638"/>
            <a:ext cx="6532033" cy="5969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0" y="974726"/>
            <a:ext cx="12192000" cy="4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766" y="274638"/>
            <a:ext cx="6532033" cy="5969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0" y="974726"/>
            <a:ext cx="12192000" cy="4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766" y="274638"/>
            <a:ext cx="6532033" cy="5969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0" y="974726"/>
            <a:ext cx="12192000" cy="4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766" y="274638"/>
            <a:ext cx="6532033" cy="5969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0" y="974726"/>
            <a:ext cx="12192000" cy="4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766" y="274638"/>
            <a:ext cx="6532033" cy="5969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0" y="6594331"/>
            <a:ext cx="10719266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59999"/>
            <a:ext cx="12192000" cy="441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5530850" y="1233817"/>
            <a:ext cx="1130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 userDrawn="1"/>
        </p:nvSpPr>
        <p:spPr>
          <a:xfrm>
            <a:off x="0" y="6667501"/>
            <a:ext cx="12192000" cy="190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0" name="组合 69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  <p:cxnSp>
        <p:nvCxnSpPr>
          <p:cNvPr id="3" name="直接连接符 2"/>
          <p:cNvCxnSpPr/>
          <p:nvPr userDrawn="1"/>
        </p:nvCxnSpPr>
        <p:spPr>
          <a:xfrm>
            <a:off x="-825500" y="6629400"/>
            <a:ext cx="13385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 userDrawn="1"/>
        </p:nvSpPr>
        <p:spPr>
          <a:xfrm>
            <a:off x="0" y="6604001"/>
            <a:ext cx="12192000" cy="2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0" name="组合 69"/>
          <p:cNvGrpSpPr/>
          <p:nvPr userDrawn="1"/>
        </p:nvGrpSpPr>
        <p:grpSpPr>
          <a:xfrm>
            <a:off x="242426" y="663990"/>
            <a:ext cx="434926" cy="434926"/>
            <a:chOff x="226124" y="563587"/>
            <a:chExt cx="434926" cy="434926"/>
          </a:xfrm>
        </p:grpSpPr>
        <p:sp>
          <p:nvSpPr>
            <p:cNvPr id="71" name="椭圆 70"/>
            <p:cNvSpPr/>
            <p:nvPr/>
          </p:nvSpPr>
          <p:spPr bwMode="auto">
            <a:xfrm>
              <a:off x="226124" y="563587"/>
              <a:ext cx="434926" cy="4349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200">
                <a:solidFill>
                  <a:srgbClr val="013A73"/>
                </a:solidFill>
              </a:endParaRPr>
            </a:p>
          </p:txBody>
        </p:sp>
        <p:sp>
          <p:nvSpPr>
            <p:cNvPr id="72" name="Freeform 5"/>
            <p:cNvSpPr>
              <a:spLocks noEditPoints="1"/>
            </p:cNvSpPr>
            <p:nvPr userDrawn="1"/>
          </p:nvSpPr>
          <p:spPr bwMode="auto">
            <a:xfrm>
              <a:off x="285312" y="713677"/>
              <a:ext cx="316550" cy="192863"/>
            </a:xfrm>
            <a:custGeom>
              <a:avLst/>
              <a:gdLst>
                <a:gd name="T0" fmla="*/ 0 w 353"/>
                <a:gd name="T1" fmla="*/ 0 h 214"/>
                <a:gd name="T2" fmla="*/ 340 w 353"/>
                <a:gd name="T3" fmla="*/ 0 h 214"/>
                <a:gd name="T4" fmla="*/ 340 w 353"/>
                <a:gd name="T5" fmla="*/ 14 h 214"/>
                <a:gd name="T6" fmla="*/ 340 w 353"/>
                <a:gd name="T7" fmla="*/ 41 h 214"/>
                <a:gd name="T8" fmla="*/ 340 w 353"/>
                <a:gd name="T9" fmla="*/ 115 h 214"/>
                <a:gd name="T10" fmla="*/ 349 w 353"/>
                <a:gd name="T11" fmla="*/ 130 h 214"/>
                <a:gd name="T12" fmla="*/ 344 w 353"/>
                <a:gd name="T13" fmla="*/ 142 h 214"/>
                <a:gd name="T14" fmla="*/ 353 w 353"/>
                <a:gd name="T15" fmla="*/ 198 h 214"/>
                <a:gd name="T16" fmla="*/ 329 w 353"/>
                <a:gd name="T17" fmla="*/ 198 h 214"/>
                <a:gd name="T18" fmla="*/ 325 w 353"/>
                <a:gd name="T19" fmla="*/ 177 h 214"/>
                <a:gd name="T20" fmla="*/ 319 w 353"/>
                <a:gd name="T21" fmla="*/ 198 h 214"/>
                <a:gd name="T22" fmla="*/ 313 w 353"/>
                <a:gd name="T23" fmla="*/ 198 h 214"/>
                <a:gd name="T24" fmla="*/ 321 w 353"/>
                <a:gd name="T25" fmla="*/ 142 h 214"/>
                <a:gd name="T26" fmla="*/ 316 w 353"/>
                <a:gd name="T27" fmla="*/ 130 h 214"/>
                <a:gd name="T28" fmla="*/ 325 w 353"/>
                <a:gd name="T29" fmla="*/ 115 h 214"/>
                <a:gd name="T30" fmla="*/ 325 w 353"/>
                <a:gd name="T31" fmla="*/ 41 h 214"/>
                <a:gd name="T32" fmla="*/ 0 w 353"/>
                <a:gd name="T33" fmla="*/ 41 h 214"/>
                <a:gd name="T34" fmla="*/ 0 w 353"/>
                <a:gd name="T35" fmla="*/ 0 h 214"/>
                <a:gd name="T36" fmla="*/ 49 w 353"/>
                <a:gd name="T37" fmla="*/ 66 h 214"/>
                <a:gd name="T38" fmla="*/ 48 w 353"/>
                <a:gd name="T39" fmla="*/ 180 h 214"/>
                <a:gd name="T40" fmla="*/ 175 w 353"/>
                <a:gd name="T41" fmla="*/ 214 h 214"/>
                <a:gd name="T42" fmla="*/ 299 w 353"/>
                <a:gd name="T43" fmla="*/ 180 h 214"/>
                <a:gd name="T44" fmla="*/ 299 w 353"/>
                <a:gd name="T45" fmla="*/ 66 h 214"/>
                <a:gd name="T46" fmla="*/ 49 w 353"/>
                <a:gd name="T47" fmla="*/ 6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3" h="214">
                  <a:moveTo>
                    <a:pt x="0" y="0"/>
                  </a:moveTo>
                  <a:cubicBezTo>
                    <a:pt x="340" y="0"/>
                    <a:pt x="340" y="0"/>
                    <a:pt x="340" y="0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115"/>
                    <a:pt x="340" y="115"/>
                    <a:pt x="340" y="115"/>
                  </a:cubicBezTo>
                  <a:cubicBezTo>
                    <a:pt x="345" y="118"/>
                    <a:pt x="349" y="123"/>
                    <a:pt x="349" y="130"/>
                  </a:cubicBezTo>
                  <a:cubicBezTo>
                    <a:pt x="349" y="135"/>
                    <a:pt x="347" y="139"/>
                    <a:pt x="344" y="142"/>
                  </a:cubicBezTo>
                  <a:cubicBezTo>
                    <a:pt x="353" y="198"/>
                    <a:pt x="353" y="198"/>
                    <a:pt x="353" y="198"/>
                  </a:cubicBezTo>
                  <a:cubicBezTo>
                    <a:pt x="329" y="198"/>
                    <a:pt x="329" y="198"/>
                    <a:pt x="329" y="198"/>
                  </a:cubicBezTo>
                  <a:cubicBezTo>
                    <a:pt x="325" y="177"/>
                    <a:pt x="325" y="177"/>
                    <a:pt x="325" y="17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3" y="198"/>
                    <a:pt x="313" y="198"/>
                    <a:pt x="313" y="198"/>
                  </a:cubicBezTo>
                  <a:cubicBezTo>
                    <a:pt x="321" y="142"/>
                    <a:pt x="321" y="142"/>
                    <a:pt x="321" y="142"/>
                  </a:cubicBezTo>
                  <a:cubicBezTo>
                    <a:pt x="318" y="139"/>
                    <a:pt x="316" y="135"/>
                    <a:pt x="316" y="130"/>
                  </a:cubicBezTo>
                  <a:cubicBezTo>
                    <a:pt x="316" y="123"/>
                    <a:pt x="320" y="118"/>
                    <a:pt x="325" y="115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9" y="66"/>
                  </a:moveTo>
                  <a:cubicBezTo>
                    <a:pt x="48" y="180"/>
                    <a:pt x="48" y="180"/>
                    <a:pt x="48" y="180"/>
                  </a:cubicBezTo>
                  <a:cubicBezTo>
                    <a:pt x="98" y="179"/>
                    <a:pt x="138" y="194"/>
                    <a:pt x="175" y="214"/>
                  </a:cubicBezTo>
                  <a:cubicBezTo>
                    <a:pt x="206" y="191"/>
                    <a:pt x="246" y="178"/>
                    <a:pt x="299" y="180"/>
                  </a:cubicBezTo>
                  <a:cubicBezTo>
                    <a:pt x="299" y="142"/>
                    <a:pt x="299" y="104"/>
                    <a:pt x="299" y="66"/>
                  </a:cubicBezTo>
                  <a:lnTo>
                    <a:pt x="49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689712" y="657333"/>
            <a:ext cx="8656269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689712" y="1203433"/>
            <a:ext cx="8656269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grpSp>
        <p:nvGrpSpPr>
          <p:cNvPr id="134" name="组合 133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13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9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9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9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9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2020/10/25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3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0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64295"/>
            <a:ext cx="113792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6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20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C950F-BFAE-4D08-9A1D-C01085E7F74A}" type="slidenum">
              <a:rPr lang="en-US" altLang="zh-CN">
                <a:solidFill>
                  <a:srgbClr val="C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9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黑体" panose="02010609060101010101" pitchFamily="49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黑体" panose="02010609060101010101" pitchFamily="49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黑体" panose="02010609060101010101" pitchFamily="49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ts val="900"/>
        </a:spcBef>
        <a:spcAft>
          <a:spcPts val="300"/>
        </a:spcAft>
        <a:buSzPct val="70000"/>
        <a:buFont typeface="Wingdings" panose="05000000000000000000" pitchFamily="2" charset="2"/>
        <a:buChar char="q"/>
        <a:defRPr sz="3200" b="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ts val="100"/>
        </a:spcAft>
        <a:buSzPct val="70000"/>
        <a:buFont typeface="Wingdings" panose="05000000000000000000" pitchFamily="2" charset="2"/>
        <a:buChar char="m"/>
        <a:defRPr sz="24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楷体_GB2312" pitchFamily="49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楷体_GB2312" pitchFamily="49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楷体_GB2312" pitchFamily="49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楷体_GB2312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4294967295"/>
          </p:nvPr>
        </p:nvSpPr>
        <p:spPr>
          <a:xfrm>
            <a:off x="1206599" y="2204864"/>
            <a:ext cx="9778801" cy="133667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8000"/>
              </a:lnSpc>
              <a:buNone/>
            </a:pPr>
            <a:r>
              <a: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Towards Low-Energy Leakage-Resistant</a:t>
            </a:r>
          </a:p>
          <a:p>
            <a:pPr marL="0" indent="0" algn="ctr">
              <a:lnSpc>
                <a:spcPct val="118000"/>
              </a:lnSpc>
              <a:buNone/>
            </a:pPr>
            <a:r>
              <a: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Authenticated Encryption from</a:t>
            </a:r>
          </a:p>
          <a:p>
            <a:pPr marL="0" indent="0" algn="ctr">
              <a:lnSpc>
                <a:spcPct val="118000"/>
              </a:lnSpc>
              <a:buNone/>
            </a:pPr>
            <a:r>
              <a: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Duplex Sponge Construction</a:t>
            </a:r>
          </a:p>
        </p:txBody>
      </p:sp>
      <p:sp>
        <p:nvSpPr>
          <p:cNvPr id="4" name="文本占位符 9"/>
          <p:cNvSpPr txBox="1">
            <a:spLocks/>
          </p:cNvSpPr>
          <p:nvPr/>
        </p:nvSpPr>
        <p:spPr>
          <a:xfrm>
            <a:off x="1551709" y="5248441"/>
            <a:ext cx="8802255" cy="12694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b="1" u="sng" dirty="0" smtClean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Chun </a:t>
            </a:r>
            <a:r>
              <a:rPr lang="en-US" altLang="zh-CN" sz="2400" b="1" u="sng" dirty="0" err="1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Guo</a:t>
            </a:r>
            <a:r>
              <a:rPr lang="en-US" altLang="zh-CN" sz="2400" b="1" dirty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, Olivier Pereira,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Thomas Peters, and François-Xavier </a:t>
            </a:r>
            <a:r>
              <a:rPr lang="en-US" altLang="zh-CN" sz="2400" b="1" dirty="0" err="1" smtClean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Standaert</a:t>
            </a:r>
            <a:endParaRPr lang="en-US" altLang="zh-CN" sz="2400" b="1" dirty="0" smtClean="0">
              <a:solidFill>
                <a:srgbClr val="3B3B3B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IACR FSE 2020</a:t>
            </a:r>
            <a:endParaRPr lang="en-US" altLang="zh-CN" sz="2400" b="1" dirty="0">
              <a:solidFill>
                <a:srgbClr val="3B3B3B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81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From duplex to </a:t>
            </a:r>
            <a:r>
              <a:rPr lang="en-US" altLang="zh-CN" dirty="0" smtClean="0"/>
              <a:t>AE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65677" y="1814170"/>
            <a:ext cx="10397317" cy="1767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Enc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-then-MAC: Duplex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Stream cipher + Sponge-based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Strong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integrity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CCA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security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99" y="3552538"/>
            <a:ext cx="6858001" cy="32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From duplex to </a:t>
            </a:r>
            <a:r>
              <a:rPr lang="en-US" altLang="zh-CN" dirty="0" smtClean="0"/>
              <a:t>1-pass AE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65677" y="1814170"/>
            <a:ext cx="10397317" cy="14624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1-pass is not good for decryption leakages [BMOS17, BPPS17]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can be achieved at this “more efficient” side?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84" y="3937000"/>
            <a:ext cx="9904156" cy="24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4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From duplex to 1-pass AE: Duplex </a:t>
            </a:r>
            <a:r>
              <a:rPr lang="en-US" altLang="zh-CN" dirty="0" smtClean="0"/>
              <a:t>for </a:t>
            </a:r>
            <a:r>
              <a:rPr lang="en-US" altLang="zh-CN" dirty="0"/>
              <a:t>two roles</a:t>
            </a:r>
            <a:endParaRPr lang="zh-CN" alt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44" y="2216465"/>
            <a:ext cx="6490437" cy="160128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44" y="4595259"/>
            <a:ext cx="6581677" cy="1811958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 bwMode="auto">
          <a:xfrm>
            <a:off x="328226" y="1331962"/>
            <a:ext cx="11114474" cy="1000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With </a:t>
            </a:r>
            <a:r>
              <a:rPr lang="en-US" altLang="zh-CN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secrets: a standard 1-pass duplex-based </a:t>
            </a:r>
            <a:r>
              <a:rPr lang="en-US" altLang="zh-CN" sz="3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en-US" altLang="zh-CN" sz="3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0" y="3839266"/>
            <a:ext cx="12041574" cy="61230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With </a:t>
            </a:r>
            <a:r>
              <a:rPr lang="en-US" altLang="zh-CN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 secret: a hash </a:t>
            </a:r>
            <a:r>
              <a:rPr lang="en-US" altLang="zh-CN" sz="3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(we can play </a:t>
            </a:r>
            <a:r>
              <a:rPr lang="en-US" altLang="zh-CN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 the hash digest Z)</a:t>
            </a:r>
          </a:p>
        </p:txBody>
      </p:sp>
    </p:spTree>
    <p:extLst>
      <p:ext uri="{BB962C8B-B14F-4D97-AF65-F5344CB8AC3E}">
        <p14:creationId xmlns:p14="http://schemas.microsoft.com/office/powerpoint/2010/main" val="12403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Our second result: duplex-based 1-pass AE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765677" y="1814170"/>
                <a:ext cx="10397317" cy="205974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24" tIns="45712" rIns="91424" bIns="45712" rtlCol="0">
                <a:noAutofit/>
              </a:bodyPr>
              <a:lstStyle>
                <a:lvl1pPr marL="228560" indent="-228560" algn="l" defTabSz="91424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68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0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92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04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16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8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40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2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Use a tweakable </a:t>
                </a:r>
                <a:r>
                  <a:rPr lang="en-US" altLang="zh-CN" sz="2400" dirty="0" err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blockcipher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(TBC) to absorb the 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hash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digest 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𝑈</m:t>
                    </m:r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</m:t>
                    </m:r>
                    <m:r>
                      <m:rPr>
                        <m:lit/>
                      </m:rP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</m:t>
                    </m:r>
                    <m:r>
                      <a:rPr lang="zh-CN" alt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AE key 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𝐾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is only used by the TBC without refreshing, so we only need to protect the TBC from 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side-channels (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low-energy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77" y="1814170"/>
                <a:ext cx="10397317" cy="2059740"/>
              </a:xfrm>
              <a:prstGeom prst="rect">
                <a:avLst/>
              </a:prstGeom>
              <a:blipFill>
                <a:blip r:embed="rId3"/>
                <a:stretch>
                  <a:fillRect l="-762" r="-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7410"/>
            <a:ext cx="10515600" cy="26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Inversing the TBC (follows [BGP+20])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65677" y="1814171"/>
            <a:ext cx="10397317" cy="7724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Dec(N,A,C||Z): meet-in-the-middle style integrity checking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7410"/>
            <a:ext cx="10515600" cy="261039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 bwMode="auto">
          <a:xfrm>
            <a:off x="3400483" y="2586615"/>
            <a:ext cx="8034330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2n-bit digest: beyond</a:t>
            </a:r>
            <a:r>
              <a:rPr kumimoji="0" lang="en-US" altLang="zh-CN" sz="2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n/2=64-bit integrity</a:t>
            </a:r>
            <a:endParaRPr kumimoji="0" lang="zh-CN" altLang="en-US" sz="28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6222060" y="3631593"/>
            <a:ext cx="3180930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9586762" y="3631593"/>
            <a:ext cx="2180042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 bwMode="auto">
          <a:xfrm>
            <a:off x="4735669" y="3219321"/>
            <a:ext cx="2069392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N,A,C</a:t>
            </a:r>
            <a:endParaRPr kumimoji="0" lang="zh-CN" altLang="en-US" sz="28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9892194" y="3219321"/>
            <a:ext cx="2069392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Z</a:t>
            </a:r>
            <a:endParaRPr kumimoji="0" lang="zh-CN" altLang="en-US" sz="28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8552066" y="3219321"/>
            <a:ext cx="2069392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U=?U*</a:t>
            </a:r>
            <a:endParaRPr kumimoji="0" lang="zh-CN" altLang="en-US" sz="32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1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Leakage security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65677" y="1814170"/>
            <a:ext cx="10397317" cy="20597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Security against decryption leakages remains achievable: 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ciphertext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integrity against nonce-misuse and decryption leakages (CIML2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CCA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ecurity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encryption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leakages on fresh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nonces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(CCAmL1)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7410"/>
            <a:ext cx="10515600" cy="26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2400" dirty="0" smtClean="0"/>
              <a:t>Public key for better multi-user security ([</a:t>
            </a:r>
            <a:r>
              <a:rPr lang="en-US" altLang="zh-CN" sz="2400" dirty="0"/>
              <a:t>BGP+20</a:t>
            </a:r>
            <a:r>
              <a:rPr lang="en-US" altLang="zh-CN" sz="2400" dirty="0" smtClean="0"/>
              <a:t>])</a:t>
            </a:r>
            <a:endParaRPr lang="zh-CN" altLang="en-US" sz="24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65677" y="1814170"/>
            <a:ext cx="10397317" cy="2123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Setting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the mode is deployed 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mass (e.g., in the TLS scenario)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goal: breaking one of the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𝑢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instances rather than a specific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Public key as the tweak to avoid attack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complexity 2^|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𝐾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𝑢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7410"/>
            <a:ext cx="10515600" cy="261039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383750" y="5607507"/>
            <a:ext cx="1088593" cy="8554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4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Domain separation bits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65677" y="1814170"/>
            <a:ext cx="10397317" cy="17291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Whether the last block of A/M is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full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Where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the commence of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7410"/>
            <a:ext cx="10515600" cy="261039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222801" y="5053263"/>
            <a:ext cx="1389007" cy="119661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625852" y="5053263"/>
            <a:ext cx="1389007" cy="119661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854802" y="5053263"/>
            <a:ext cx="1389007" cy="119661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94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Meeting </a:t>
            </a:r>
            <a:r>
              <a:rPr lang="en-US" altLang="zh-CN" dirty="0" err="1"/>
              <a:t>Ascon</a:t>
            </a:r>
            <a:r>
              <a:rPr lang="en-US" altLang="zh-CN" dirty="0"/>
              <a:t> &amp; GIBBON</a:t>
            </a:r>
            <a:endParaRPr lang="zh-CN" alt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97" y="1263758"/>
            <a:ext cx="7735289" cy="3477378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28" y="4906236"/>
            <a:ext cx="7027295" cy="1744459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 bwMode="auto">
          <a:xfrm>
            <a:off x="8365342" y="2696295"/>
            <a:ext cx="3812144" cy="61230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Single round function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Inverse free</a:t>
            </a: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8568542" y="5283696"/>
            <a:ext cx="3405744" cy="61230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More mode-level</a:t>
            </a: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side-channel security</a:t>
            </a:r>
          </a:p>
        </p:txBody>
      </p:sp>
    </p:spTree>
    <p:extLst>
      <p:ext uri="{BB962C8B-B14F-4D97-AF65-F5344CB8AC3E}">
        <p14:creationId xmlns:p14="http://schemas.microsoft.com/office/powerpoint/2010/main" val="3727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Other leakage-resilient designs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76" y="4356100"/>
            <a:ext cx="5918842" cy="1837646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765677" y="1814170"/>
            <a:ext cx="10397317" cy="14539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Ascon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GIBBON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TEDT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ISAP: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passes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117" y="3314702"/>
            <a:ext cx="4571429" cy="16476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118" y="4962321"/>
            <a:ext cx="3571429" cy="1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Sponge and duplex construction [BDPV07]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544" y="1219594"/>
            <a:ext cx="9107139" cy="54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Public key vs. Nonce randomization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65677" y="1814169"/>
            <a:ext cx="10397317" cy="47251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RGCM in TLS 1.3: nonce randomization for difference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Random public key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Randomness once for all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designs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Random nonce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Underlying AE almost as a black-box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randomness or more computations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08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24359" y="2466301"/>
            <a:ext cx="9144000" cy="1845819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4000" y="4312122"/>
            <a:ext cx="9144000" cy="85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0" name="标题 1"/>
          <p:cNvSpPr txBox="1">
            <a:spLocks/>
          </p:cNvSpPr>
          <p:nvPr/>
        </p:nvSpPr>
        <p:spPr>
          <a:xfrm>
            <a:off x="1182414" y="2549714"/>
            <a:ext cx="9485586" cy="185650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pPr algn="ctr" defTabSz="685783"/>
            <a:r>
              <a:rPr lang="en-US" altLang="zh-CN" sz="6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icrosoft YaHei" charset="-122"/>
              </a:rPr>
              <a:t>Summarizing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736618" y="696148"/>
            <a:ext cx="1650144" cy="517121"/>
            <a:chOff x="2571750" y="2305050"/>
            <a:chExt cx="7107238" cy="2227263"/>
          </a:xfrm>
          <a:solidFill>
            <a:srgbClr val="374E7C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15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"/>
    </mc:Choice>
    <mc:Fallback xmlns="">
      <p:transition spd="slow" advTm="231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299" objId="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Leakage-resilience of Duplex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66929" y="1814170"/>
            <a:ext cx="11186808" cy="14038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Keyed sponge and duplex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have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mode-level leakage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resilience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Minimal leakage assumptions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unpredictability suffice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63" y="3517486"/>
            <a:ext cx="8044847" cy="2592228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977850" y="4693271"/>
            <a:ext cx="1088593" cy="8554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 bwMode="auto">
          <a:xfrm>
            <a:off x="2395408" y="5636882"/>
            <a:ext cx="3834859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Unpredictable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state</a:t>
            </a:r>
            <a:endParaRPr kumimoji="0" lang="zh-CN" altLang="en-US" sz="2400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520873" y="3330560"/>
            <a:ext cx="2291836" cy="106357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 bwMode="auto">
          <a:xfrm>
            <a:off x="7033826" y="4432633"/>
            <a:ext cx="5296720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Limited distinguishing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advantage</a:t>
            </a:r>
            <a:endParaRPr kumimoji="0" lang="zh-CN" altLang="en-US" sz="2400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6771858" y="5535286"/>
            <a:ext cx="3834859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Random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permutation</a:t>
            </a:r>
            <a:endParaRPr kumimoji="0" lang="zh-CN" altLang="en-US" sz="2400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9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TETSponge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466929" y="1826871"/>
                <a:ext cx="11186808" cy="41590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24" tIns="45712" rIns="91424" bIns="45712" rtlCol="0">
                <a:noAutofit/>
              </a:bodyPr>
              <a:lstStyle>
                <a:lvl1pPr marL="228560" indent="-228560" algn="l" defTabSz="91424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68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0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92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04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16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8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40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2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pass, online, employing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inverse of the TBC for 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less decryption leakages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Beyond 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n/2-bit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multi-user 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security (n-bit TBC)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zh-CN" alt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𝑀𝑖𝑛</m:t>
                    </m:r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{</m:t>
                    </m:r>
                    <m:f>
                      <m:fPr>
                        <m:ctrlP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e>
                          <m:sup>
                            <m:r>
                              <a:rPr lang="zh-CN" altLang="en-US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zh-CN" altLang="en-US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,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  <m:r>
                          <a:rPr lang="en-US" altLang="zh-CN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/2</m:t>
                        </m:r>
                      </m:sup>
                    </m:sSup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} </m:t>
                    </m:r>
                  </m:oMath>
                </a14:m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bit black-box CCA security at fresh nonce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zh-CN" altLang="en-US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𝑃𝐾</m:t>
                            </m:r>
                          </m:e>
                        </m:d>
                      </m:sup>
                    </m:sSup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users</a:t>
                </a:r>
              </a:p>
              <a:p>
                <a:pPr lvl="1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zh-CN" alt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𝑀𝑖𝑛</m:t>
                    </m:r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{</m:t>
                    </m:r>
                    <m:f>
                      <m:fPr>
                        <m:ctrlP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e>
                          <m:sup>
                            <m:r>
                              <a:rPr lang="zh-CN" altLang="en-US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zh-CN" altLang="en-US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,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altLang="zh-CN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fPr>
                          <m:num>
                            <m:r>
                              <a:rPr lang="zh-CN" altLang="en-US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CN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} </m:t>
                    </m:r>
                  </m:oMath>
                </a14:m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bit 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CIML2 security up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zh-CN" altLang="en-US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𝑃𝐾</m:t>
                            </m:r>
                          </m:e>
                        </m:d>
                      </m:sup>
                    </m:sSup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users</a:t>
                </a:r>
              </a:p>
              <a:p>
                <a:pPr lvl="1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fPr>
                          <m:num>
                            <m:r>
                              <a:rPr lang="zh-CN" altLang="en-US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bit leakage CCA security with encryption leakages at fresh nonce,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zh-CN" altLang="en-US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𝑃𝐾</m:t>
                            </m:r>
                          </m:e>
                        </m:d>
                      </m:sup>
                    </m:sSup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users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endPara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𝟏𝟏𝟒</m:t>
                        </m:r>
                      </m:sup>
                    </m:sSup>
                  </m:oMath>
                </a14:m>
                <a:r>
                  <a:rPr lang="en-US" altLang="zh-CN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security for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𝒏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𝟏𝟐𝟖</m:t>
                    </m:r>
                  </m:oMath>
                </a14:m>
                <a:r>
                  <a:rPr lang="en-US" altLang="zh-CN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𝒄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𝟐𝟓𝟔</m:t>
                    </m:r>
                  </m:oMath>
                </a14:m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29" y="1826871"/>
                <a:ext cx="11186808" cy="4159062"/>
              </a:xfrm>
              <a:prstGeom prst="rect">
                <a:avLst/>
              </a:prstGeom>
              <a:blipFill>
                <a:blip r:embed="rId3"/>
                <a:stretch>
                  <a:fillRect l="-708" r="-1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35" y="246215"/>
            <a:ext cx="6118056" cy="151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/>
              <a:t>From </a:t>
            </a:r>
            <a:r>
              <a:rPr lang="en-US" altLang="zh-CN" dirty="0" err="1" smtClean="0"/>
              <a:t>TETSponge</a:t>
            </a:r>
            <a:r>
              <a:rPr lang="en-US" altLang="zh-CN" dirty="0" smtClean="0"/>
              <a:t> to Spook</a:t>
            </a:r>
            <a:endParaRPr lang="zh-CN" altLang="en-US" dirty="0">
              <a:solidFill>
                <a:srgbClr val="9B0D14"/>
              </a:solidFill>
              <a:latin typeface="微软雅黑"/>
              <a:ea typeface="微软雅黑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09" y="4340847"/>
            <a:ext cx="5498596" cy="22790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97" y="1194237"/>
            <a:ext cx="5309208" cy="32096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713" y="1194237"/>
            <a:ext cx="5386215" cy="470835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28920" y="5919011"/>
            <a:ext cx="50877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9B0D14"/>
                </a:solidFill>
                <a:latin typeface="微软雅黑"/>
                <a:ea typeface="微软雅黑"/>
              </a:rPr>
              <a:t>https://www.spook.dev/</a:t>
            </a:r>
            <a:endParaRPr lang="zh-CN" altLang="en-US" sz="2800" b="1" dirty="0">
              <a:solidFill>
                <a:srgbClr val="9B0D14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484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24359" y="2466301"/>
            <a:ext cx="9144000" cy="1845819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4000" y="4312122"/>
            <a:ext cx="9144000" cy="85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0" name="标题 1"/>
          <p:cNvSpPr txBox="1">
            <a:spLocks/>
          </p:cNvSpPr>
          <p:nvPr/>
        </p:nvSpPr>
        <p:spPr>
          <a:xfrm>
            <a:off x="1182414" y="2549714"/>
            <a:ext cx="9485586" cy="185650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pPr algn="ctr" defTabSz="685783"/>
            <a:r>
              <a:rPr lang="en-US" altLang="zh-CN" sz="4800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icrosoft YaHei" charset="-122"/>
              </a:rPr>
              <a:t>Thank you!</a:t>
            </a:r>
          </a:p>
          <a:p>
            <a:pPr algn="ctr" defTabSz="685783"/>
            <a:r>
              <a:rPr lang="en-US" altLang="zh-CN" sz="4800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Questions or comments?</a:t>
            </a:r>
            <a:endParaRPr lang="zh-CN" altLang="zh-CN" sz="4800" dirty="0">
              <a:solidFill>
                <a:srgbClr val="9B0D14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36618" y="696148"/>
            <a:ext cx="1650144" cy="517121"/>
            <a:chOff x="2571750" y="2305050"/>
            <a:chExt cx="7107238" cy="2227263"/>
          </a:xfrm>
          <a:solidFill>
            <a:srgbClr val="374E7C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99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"/>
    </mc:Choice>
    <mc:Fallback xmlns="">
      <p:transition spd="slow" advTm="231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299" objId="2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en-US" altLang="zh-CN" dirty="0">
              <a:solidFill>
                <a:srgbClr val="9B0D14"/>
              </a:solidFill>
              <a:latin typeface="微软雅黑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7500" y="1392020"/>
            <a:ext cx="11595100" cy="4524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[AFM18] </a:t>
            </a:r>
            <a:r>
              <a:rPr lang="fr-FR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Alexandre Adomnicai, Jacques J.A. Fournier, and Laurent Masson.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Masking the Lightweight Authenticated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Ciphers ACORN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and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Ascon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in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Software. Crypto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eprint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</a:t>
            </a:r>
            <a:endParaRPr lang="en-US" altLang="zh-CN" dirty="0">
              <a:solidFill>
                <a:srgbClr val="9B0D14"/>
              </a:solidFill>
              <a:latin typeface="微软雅黑"/>
              <a:ea typeface="微软雅黑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[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BDPV07]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Guido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Bertoni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Joan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Daemen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Michaël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Peeters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and Gilles Van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Assche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. Sponge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Functions.</a:t>
            </a:r>
            <a:endParaRPr lang="en-US" altLang="zh-CN" dirty="0">
              <a:solidFill>
                <a:srgbClr val="9B0D14"/>
              </a:solidFill>
              <a:latin typeface="微软雅黑"/>
              <a:ea typeface="微软雅黑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[BDPV11] Guido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Bertoni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, Joan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Daemen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,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Michaël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Peeters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, and Gilles Van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Assche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 Duplexing the sponge: single-pass authenticated encryption and other applications. SAC 2011.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[BDPVV16]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Guido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Bertoni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Joan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Daemen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Michaël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Peeters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Gilles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Van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Assche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,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and Ronny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Van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Keer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. CAESAR submission: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Keyak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 v2.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[BGP+19] Francesco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Berti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Chun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Guo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Olivier Pereira, Thomas Peters, and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François-Xavier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Standaert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. TEDT, a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leakage-resist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AEAD mode for high (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physical) security applications. CHES 2020.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BMOS17] Guy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Barwell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Daniel P. Martin, Elisabeth Oswald, and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Martijn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Stam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.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Authenticated Encryption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in the Face of Protocol and Side Channel Leakage.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ASIACRYPT 2017.</a:t>
            </a:r>
            <a:endParaRPr lang="en-US" altLang="zh-CN" dirty="0">
              <a:solidFill>
                <a:srgbClr val="9B0D14"/>
              </a:solidFill>
              <a:latin typeface="微软雅黑"/>
              <a:ea typeface="微软雅黑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BPPS17] Francesco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Berti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Olivier Pereira, Thomas Peters, and François-Xavier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Standaert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 On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Leakage-Resilient Authenticated Encryption with Decryption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Leakages. FSE 2017.</a:t>
            </a:r>
            <a:endParaRPr lang="zh-CN" altLang="en-US" dirty="0">
              <a:solidFill>
                <a:srgbClr val="9B0D14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6645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en-US" altLang="zh-CN" dirty="0">
              <a:solidFill>
                <a:srgbClr val="9B0D14"/>
              </a:solidFill>
              <a:latin typeface="微软雅黑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7500" y="1392020"/>
            <a:ext cx="11595100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[DM19]: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Christoph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Dobraunig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and Bart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Mennink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. Leakage Resilience of the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Duplex Construction.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ASIACRYPT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2019.</a:t>
            </a:r>
            <a:endParaRPr lang="da-DK" altLang="zh-CN" dirty="0" smtClean="0">
              <a:solidFill>
                <a:srgbClr val="9B0D14"/>
              </a:solidFill>
              <a:latin typeface="微软雅黑"/>
              <a:ea typeface="微软雅黑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[DJS19]: Jean Paul Degabriele, Christian Janson, and Patrick Struck.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Sponges Resist Leakage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: The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Case of Authenticated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Encryption.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ASIACRYPT 2019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[PSV15] Olivier Pereira, François-Xavier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Standaert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and Srinivas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Vivek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.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Leakage-resilient authentication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and encryption from symmetric cryptographic primitives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 CCS 2015.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[SPY13] François-Xavier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Standaert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Olivier Pereira, and Yu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Yu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.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Leakage-resilient symmetric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cryptography under empirically verifiable assumptions.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CRYPTO 2013.</a:t>
            </a:r>
            <a:endParaRPr lang="zh-CN" altLang="en-US" dirty="0">
              <a:solidFill>
                <a:srgbClr val="9B0D14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327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Sponge and duplex construction [BDPV11]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52" y="1098658"/>
            <a:ext cx="9438095" cy="5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Duplex-based authenticated encryption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4" y="2599858"/>
            <a:ext cx="11780952" cy="3400000"/>
          </a:xfrm>
          <a:prstGeom prst="rect">
            <a:avLst/>
          </a:prstGeom>
        </p:spPr>
      </p:pic>
      <p:sp>
        <p:nvSpPr>
          <p:cNvPr id="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9712" y="2021440"/>
            <a:ext cx="2909831" cy="441325"/>
          </a:xfrm>
        </p:spPr>
        <p:txBody>
          <a:bodyPr/>
          <a:lstStyle/>
          <a:p>
            <a:r>
              <a:rPr lang="en-US" altLang="zh-CN" dirty="0" err="1" smtClean="0"/>
              <a:t>Ascon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17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Masking </a:t>
            </a:r>
            <a:r>
              <a:rPr lang="en-US" altLang="zh-CN" dirty="0"/>
              <a:t>duplex </a:t>
            </a:r>
            <a:r>
              <a:rPr lang="en-US" altLang="zh-CN" dirty="0" smtClean="0"/>
              <a:t>[AFM18]: leakage-resilience?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1" y="4223698"/>
            <a:ext cx="10742857" cy="22095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19" y="1562967"/>
            <a:ext cx="10704762" cy="2609524"/>
          </a:xfrm>
          <a:prstGeom prst="rect">
            <a:avLst/>
          </a:prstGeom>
        </p:spPr>
      </p:pic>
      <p:sp>
        <p:nvSpPr>
          <p:cNvPr id="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9594" y="2426404"/>
            <a:ext cx="766013" cy="441325"/>
          </a:xfrm>
        </p:spPr>
        <p:txBody>
          <a:bodyPr/>
          <a:lstStyle/>
          <a:p>
            <a:r>
              <a:rPr lang="en-US" altLang="zh-CN" dirty="0" smtClean="0"/>
              <a:t>1.</a:t>
            </a:r>
            <a:endParaRPr lang="zh-CN" altLang="en-US" dirty="0"/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9594" y="5035928"/>
            <a:ext cx="766013" cy="441325"/>
          </a:xfrm>
        </p:spPr>
        <p:txBody>
          <a:bodyPr/>
          <a:lstStyle/>
          <a:p>
            <a:r>
              <a:rPr lang="en-US" altLang="zh-CN" dirty="0" smtClean="0"/>
              <a:t>2.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4165052" y="2590799"/>
            <a:ext cx="923416" cy="7955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632493" y="2590799"/>
            <a:ext cx="923416" cy="7955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936360" y="2590799"/>
            <a:ext cx="923416" cy="7955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287913" y="2590799"/>
            <a:ext cx="923416" cy="7955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4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63" y="3517486"/>
            <a:ext cx="8044847" cy="2592228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Our first result: leakage-resilience of duplex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89712" y="1814170"/>
            <a:ext cx="11081110" cy="14527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Security model: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leakage eavesdropper 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security [PSV15]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Limited advantage of distinguishing encrypting M0 and M1 with leakages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77850" y="4693271"/>
            <a:ext cx="1088593" cy="8554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 bwMode="auto">
          <a:xfrm>
            <a:off x="2395408" y="5636882"/>
            <a:ext cx="3834859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Unpredictable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state</a:t>
            </a:r>
            <a:endParaRPr kumimoji="0" lang="zh-CN" altLang="en-US" sz="2400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43" y="504617"/>
            <a:ext cx="11885714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63" y="3517486"/>
            <a:ext cx="8044847" cy="2592228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Our first result: leakage-resilience of duplex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89712" y="1814170"/>
            <a:ext cx="11081110" cy="14527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Security model: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leakage eavesdropper 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security [PSV15]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Limited advantage of distinguishing encrypting M0 and M1 with leakages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77850" y="4693271"/>
            <a:ext cx="1088593" cy="8554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 bwMode="auto">
          <a:xfrm>
            <a:off x="2395408" y="5636882"/>
            <a:ext cx="3834859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Unpredictable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state</a:t>
            </a:r>
            <a:endParaRPr kumimoji="0" lang="zh-CN" altLang="en-US" sz="2400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20873" y="3330560"/>
            <a:ext cx="2291836" cy="106357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 bwMode="auto">
          <a:xfrm>
            <a:off x="7033826" y="4432633"/>
            <a:ext cx="5296720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Limited distinguishing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advantage</a:t>
            </a:r>
            <a:endParaRPr kumimoji="0" lang="zh-CN" altLang="en-US" sz="2400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6771858" y="5535286"/>
            <a:ext cx="3834859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Random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permutation</a:t>
            </a:r>
            <a:endParaRPr kumimoji="0" lang="zh-CN" altLang="en-US" sz="2400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48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63" y="3517486"/>
            <a:ext cx="8044847" cy="2592228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Our first result: leakage-resilience of duplex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89712" y="1814170"/>
            <a:ext cx="11081110" cy="14527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Security model: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leakage eavesdropper 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security [PSV15]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Limited advantage of distinguishing encrypting M0 and M1 with leakages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77850" y="4693271"/>
            <a:ext cx="1088593" cy="8554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 bwMode="auto">
          <a:xfrm>
            <a:off x="2395408" y="5636882"/>
            <a:ext cx="3834859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Unpredictable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state</a:t>
            </a:r>
            <a:endParaRPr kumimoji="0" lang="zh-CN" altLang="en-US" sz="2400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20873" y="3330560"/>
            <a:ext cx="2291836" cy="106357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 bwMode="auto">
          <a:xfrm>
            <a:off x="7033826" y="4432633"/>
            <a:ext cx="5296720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Limited distinguishing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advantage</a:t>
            </a:r>
            <a:endParaRPr kumimoji="0" lang="zh-CN" altLang="en-US" sz="2400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6771858" y="5535286"/>
            <a:ext cx="3834859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Random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permutation</a:t>
            </a:r>
            <a:endParaRPr kumimoji="0" lang="zh-CN" altLang="en-US" sz="2400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571" y="1165893"/>
            <a:ext cx="9142857" cy="4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Comparison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65677" y="1814170"/>
            <a:ext cx="10409254" cy="23144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Dobraunig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Mennink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[DM19]: Entropy-preserving leakages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Degabriele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al.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[DJS19]: Bounded-output leakages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Simple and concise theory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765677" y="4525818"/>
            <a:ext cx="10409253" cy="15608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Unpredictable leakages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closer to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practice [SPY13]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Experimentally verifiable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 rot="21199439">
            <a:off x="5579827" y="4939423"/>
            <a:ext cx="5296720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Complementary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7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5_Office 主题​​">
  <a:themeElements>
    <a:clrScheme name="山东大学配色">
      <a:dk1>
        <a:srgbClr val="9B0D14"/>
      </a:dk1>
      <a:lt1>
        <a:srgbClr val="FFFFFF"/>
      </a:lt1>
      <a:dk2>
        <a:srgbClr val="9B0D14"/>
      </a:dk2>
      <a:lt2>
        <a:srgbClr val="FFFFFF"/>
      </a:lt2>
      <a:accent1>
        <a:srgbClr val="3B3B3B"/>
      </a:accent1>
      <a:accent2>
        <a:srgbClr val="5C5C5C"/>
      </a:accent2>
      <a:accent3>
        <a:srgbClr val="929292"/>
      </a:accent3>
      <a:accent4>
        <a:srgbClr val="E9E9E9"/>
      </a:accent4>
      <a:accent5>
        <a:srgbClr val="E9E9E9"/>
      </a:accent5>
      <a:accent6>
        <a:srgbClr val="FFFFFF"/>
      </a:accent6>
      <a:hlink>
        <a:srgbClr val="FFFFFF"/>
      </a:hlink>
      <a:folHlink>
        <a:srgbClr val="FFFFFF"/>
      </a:folHlink>
    </a:clrScheme>
    <a:fontScheme name="王字主题">
      <a:majorFont>
        <a:latin typeface="Arial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lnSpc>
            <a:spcPct val="118000"/>
          </a:lnSpc>
          <a:defRPr>
            <a:solidFill>
              <a:schemeClr val="accent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山东大学配色">
      <a:dk1>
        <a:srgbClr val="9B0D14"/>
      </a:dk1>
      <a:lt1>
        <a:srgbClr val="FFFFFF"/>
      </a:lt1>
      <a:dk2>
        <a:srgbClr val="9B0D14"/>
      </a:dk2>
      <a:lt2>
        <a:srgbClr val="FFFFFF"/>
      </a:lt2>
      <a:accent1>
        <a:srgbClr val="3B3B3B"/>
      </a:accent1>
      <a:accent2>
        <a:srgbClr val="5C5C5C"/>
      </a:accent2>
      <a:accent3>
        <a:srgbClr val="929292"/>
      </a:accent3>
      <a:accent4>
        <a:srgbClr val="E9E9E9"/>
      </a:accent4>
      <a:accent5>
        <a:srgbClr val="E9E9E9"/>
      </a:accent5>
      <a:accent6>
        <a:srgbClr val="FFFFFF"/>
      </a:accent6>
      <a:hlink>
        <a:srgbClr val="FFFFFF"/>
      </a:hlink>
      <a:folHlink>
        <a:srgbClr val="FFFFFF"/>
      </a:folHlink>
    </a:clrScheme>
    <a:fontScheme name="王字主题">
      <a:majorFont>
        <a:latin typeface="Arial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ctr">
          <a:lnSpc>
            <a:spcPct val="118000"/>
          </a:lnSpc>
          <a:defRPr>
            <a:solidFill>
              <a:schemeClr val="accent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zhu_color_2">
      <a:dk1>
        <a:srgbClr val="000000"/>
      </a:dk1>
      <a:lt1>
        <a:srgbClr val="FFFFFF"/>
      </a:lt1>
      <a:dk2>
        <a:srgbClr val="00009E"/>
      </a:dk2>
      <a:lt2>
        <a:srgbClr val="F2F2F2"/>
      </a:lt2>
      <a:accent1>
        <a:srgbClr val="003760"/>
      </a:accent1>
      <a:accent2>
        <a:srgbClr val="FF0000"/>
      </a:accent2>
      <a:accent3>
        <a:srgbClr val="FFC619"/>
      </a:accent3>
      <a:accent4>
        <a:srgbClr val="384C00"/>
      </a:accent4>
      <a:accent5>
        <a:srgbClr val="003938"/>
      </a:accent5>
      <a:accent6>
        <a:srgbClr val="212167"/>
      </a:accent6>
      <a:hlink>
        <a:srgbClr val="C00000"/>
      </a:hlink>
      <a:folHlink>
        <a:srgbClr val="0070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tx2"/>
        </a:solidFill>
      </a:spPr>
      <a:bodyPr wrap="none" rtlCol="0">
        <a:spAutoFit/>
      </a:bodyPr>
      <a:lstStyle>
        <a:defPPr>
          <a:defRPr sz="1400" b="1" dirty="0" smtClean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891</Words>
  <Application>Microsoft Office PowerPoint</Application>
  <PresentationFormat>宽屏</PresentationFormat>
  <Paragraphs>137</Paragraphs>
  <Slides>27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DengXian</vt:lpstr>
      <vt:lpstr>DengXian</vt:lpstr>
      <vt:lpstr>仿宋</vt:lpstr>
      <vt:lpstr>黑体</vt:lpstr>
      <vt:lpstr>楷体_GB2312</vt:lpstr>
      <vt:lpstr>宋体</vt:lpstr>
      <vt:lpstr>Microsoft YaHei</vt:lpstr>
      <vt:lpstr>Microsoft YaHei</vt:lpstr>
      <vt:lpstr>微软雅黑 Light</vt:lpstr>
      <vt:lpstr>Arial</vt:lpstr>
      <vt:lpstr>Cambria Math</vt:lpstr>
      <vt:lpstr>Comic Sans MS</vt:lpstr>
      <vt:lpstr>Georgia</vt:lpstr>
      <vt:lpstr>Times New Roman</vt:lpstr>
      <vt:lpstr>Wingdings</vt:lpstr>
      <vt:lpstr>5_Office 主题​​</vt:lpstr>
      <vt:lpstr>6_Office 主题​​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chun.guo.sc@gmail.com</cp:lastModifiedBy>
  <cp:revision>749</cp:revision>
  <cp:lastPrinted>2020-10-25T03:54:11Z</cp:lastPrinted>
  <dcterms:created xsi:type="dcterms:W3CDTF">2019-09-25T02:48:03Z</dcterms:created>
  <dcterms:modified xsi:type="dcterms:W3CDTF">2020-10-25T07:08:47Z</dcterms:modified>
</cp:coreProperties>
</file>