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61" r:id="rId4"/>
    <p:sldId id="260" r:id="rId5"/>
    <p:sldId id="275" r:id="rId6"/>
    <p:sldId id="277" r:id="rId7"/>
    <p:sldId id="267" r:id="rId8"/>
    <p:sldId id="268" r:id="rId9"/>
    <p:sldId id="270" r:id="rId10"/>
    <p:sldId id="271" r:id="rId11"/>
    <p:sldId id="272" r:id="rId12"/>
    <p:sldId id="274" r:id="rId13"/>
    <p:sldId id="273" r:id="rId14"/>
    <p:sldId id="276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Frutiger Next LT W1G" panose="020B0503040204020203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7F7F7F"/>
    <a:srgbClr val="DA2F2B"/>
    <a:srgbClr val="FFFFFF"/>
    <a:srgbClr val="D9D9D9"/>
    <a:srgbClr val="C00000"/>
    <a:srgbClr val="E6E6E6"/>
    <a:srgbClr val="ACACAC"/>
    <a:srgbClr val="CDD30F"/>
    <a:srgbClr val="EC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73705" autoAdjust="0"/>
  </p:normalViewPr>
  <p:slideViewPr>
    <p:cSldViewPr>
      <p:cViewPr varScale="1">
        <p:scale>
          <a:sx n="63" d="100"/>
          <a:sy n="63" d="100"/>
        </p:scale>
        <p:origin x="9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520" y="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25.03.2024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25.03.2024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8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77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422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201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76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99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73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4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5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27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77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9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88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>
            <a:extLst>
              <a:ext uri="{FF2B5EF4-FFF2-40B4-BE49-F238E27FC236}">
                <a16:creationId xmlns:a16="http://schemas.microsoft.com/office/drawing/2014/main" id="{B099B4AC-F8FF-D776-568A-ECC8508170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3614"/>
            <a:ext cx="4865688" cy="2084388"/>
          </a:xfrm>
          <a:prstGeom prst="rect">
            <a:avLst/>
          </a:prstGeom>
          <a:noFill/>
        </p:spPr>
      </p:pic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7031603" y="692153"/>
            <a:ext cx="43031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216992" rtl="0" eaLnBrk="1" fontAlgn="auto" latinLnBrk="0" hangingPunct="1">
              <a:lnSpc>
                <a:spcPts val="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28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8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28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8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4235" y="-154003"/>
            <a:ext cx="12187767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de-DE" sz="428"/>
          </a:p>
        </p:txBody>
      </p:sp>
      <p:sp>
        <p:nvSpPr>
          <p:cNvPr id="16" name="Rechteck 15"/>
          <p:cNvSpPr/>
          <p:nvPr userDrawn="1"/>
        </p:nvSpPr>
        <p:spPr>
          <a:xfrm>
            <a:off x="4194435" y="4417997"/>
            <a:ext cx="8001013" cy="928694"/>
          </a:xfrm>
          <a:prstGeom prst="rect">
            <a:avLst/>
          </a:prstGeom>
          <a:solidFill>
            <a:srgbClr val="DA2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28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4120462" y="2064838"/>
            <a:ext cx="7715251" cy="8418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600" baseline="0">
                <a:latin typeface="Frutiger Next LT W1G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4120409" y="2857496"/>
            <a:ext cx="8096264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aseline="0">
                <a:solidFill>
                  <a:schemeClr val="bg1"/>
                </a:solidFill>
                <a:latin typeface="Frutiger Next LT W1G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223792" y="3933056"/>
            <a:ext cx="809624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>
                <a:solidFill>
                  <a:schemeClr val="tx1"/>
                </a:solidFill>
                <a:latin typeface="Frutiger Next LT W1G" pitchFamily="34" charset="0"/>
              </a:rPr>
              <a:t>FSE 2024</a:t>
            </a:r>
            <a:endParaRPr lang="de-DE" sz="2000" b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35491" y="723009"/>
            <a:ext cx="9584267" cy="47373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utiger Next LT W1G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318691" y="1340777"/>
            <a:ext cx="11537817" cy="50405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81372" algn="l" defTabSz="216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Frutiger Next LT W1G" pitchFamily="34" charset="0"/>
              </a:defRPr>
            </a:lvl1pPr>
            <a:lvl2pPr>
              <a:defRPr sz="380" b="0"/>
            </a:lvl2pPr>
            <a:lvl3pPr>
              <a:defRPr sz="380" b="0"/>
            </a:lvl3pPr>
            <a:lvl4pPr>
              <a:defRPr sz="380" b="0"/>
            </a:lvl4pPr>
            <a:lvl5pPr>
              <a:defRPr sz="380" b="0"/>
            </a:lvl5pPr>
            <a:lvl6pPr>
              <a:defRPr sz="428"/>
            </a:lvl6pPr>
            <a:lvl7pPr>
              <a:defRPr sz="428"/>
            </a:lvl7pPr>
            <a:lvl8pPr>
              <a:defRPr sz="428"/>
            </a:lvl8pPr>
            <a:lvl9pPr>
              <a:defRPr sz="428"/>
            </a:lvl9pPr>
          </a:lstStyle>
          <a:p>
            <a:pPr marL="0" marR="0" lvl="0" indent="-81372" algn="l" defTabSz="216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Textmasterformate durch Klicken bearbeiten</a:t>
            </a:r>
          </a:p>
        </p:txBody>
      </p:sp>
      <p:sp>
        <p:nvSpPr>
          <p:cNvPr id="2" name="Line 14">
            <a:extLst>
              <a:ext uri="{FF2B5EF4-FFF2-40B4-BE49-F238E27FC236}">
                <a16:creationId xmlns:a16="http://schemas.microsoft.com/office/drawing/2014/main" id="{73E420B5-4779-E367-B902-83353951ED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5491" y="1196752"/>
            <a:ext cx="11521017" cy="0"/>
          </a:xfrm>
          <a:prstGeom prst="line">
            <a:avLst/>
          </a:prstGeom>
          <a:noFill/>
          <a:ln w="6350">
            <a:solidFill>
              <a:srgbClr val="DA2F2B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3" name="Line 14">
            <a:extLst>
              <a:ext uri="{FF2B5EF4-FFF2-40B4-BE49-F238E27FC236}">
                <a16:creationId xmlns:a16="http://schemas.microsoft.com/office/drawing/2014/main" id="{EB412881-D5AE-BF8B-205B-ABE7C87C63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5491" y="6453336"/>
            <a:ext cx="11521017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521D1E-B42F-C237-3607-88657E9D8CE4}"/>
              </a:ext>
            </a:extLst>
          </p:cNvPr>
          <p:cNvSpPr txBox="1"/>
          <p:nvPr userDrawn="1"/>
        </p:nvSpPr>
        <p:spPr>
          <a:xfrm>
            <a:off x="11352584" y="6421080"/>
            <a:ext cx="60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E3B0B39-E12F-4EE6-A35D-A3DB8E365F4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Bild3_">
            <a:extLst>
              <a:ext uri="{FF2B5EF4-FFF2-40B4-BE49-F238E27FC236}">
                <a16:creationId xmlns:a16="http://schemas.microsoft.com/office/drawing/2014/main" id="{4F831ED9-B981-268C-C8F3-84A7CABDAA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r="50058" b="28684"/>
          <a:stretch/>
        </p:blipFill>
        <p:spPr bwMode="auto">
          <a:xfrm>
            <a:off x="10707349" y="82026"/>
            <a:ext cx="1221299" cy="826694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 userDrawn="1"/>
        </p:nvSpPr>
        <p:spPr bwMode="auto">
          <a:xfrm>
            <a:off x="361" y="0"/>
            <a:ext cx="5208059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428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5208421" y="0"/>
            <a:ext cx="5208059" cy="461963"/>
          </a:xfrm>
          <a:prstGeom prst="rect">
            <a:avLst/>
          </a:prstGeom>
          <a:solidFill>
            <a:srgbClr val="DA2F2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428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216992" rtl="0" eaLnBrk="1" latinLnBrk="0" hangingPunct="1">
        <a:spcBef>
          <a:spcPct val="0"/>
        </a:spcBef>
        <a:buNone/>
        <a:defRPr sz="57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81372" marR="0" indent="-81372" algn="l" defTabSz="21699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38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176306" marR="0" indent="-67810" algn="l" defTabSz="21699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38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271240" marR="0" indent="-54248" algn="l" defTabSz="21699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38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379736" marR="0" indent="-54248" algn="l" defTabSz="21699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38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488231" marR="0" indent="-54248" algn="l" defTabSz="21699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38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596726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8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23.sv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sv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9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8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85.sv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6A3CBE-7385-24F6-DC6D-7960970B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792" y="3008076"/>
            <a:ext cx="7968208" cy="841848"/>
          </a:xfrm>
        </p:spPr>
        <p:txBody>
          <a:bodyPr/>
          <a:lstStyle/>
          <a:p>
            <a:pPr lvl="0"/>
            <a:r>
              <a:rPr lang="en-US" sz="2800" dirty="0"/>
              <a:t>Constructing Committing and Leakage-Resilient Authenticated Encryption</a:t>
            </a:r>
            <a:endParaRPr lang="de-DE" sz="2800" dirty="0"/>
          </a:p>
          <a:p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CC0BCC-51C2-29B8-CA56-26775A2ECE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3792" y="4653136"/>
            <a:ext cx="8096264" cy="500066"/>
          </a:xfrm>
        </p:spPr>
        <p:txBody>
          <a:bodyPr/>
          <a:lstStyle/>
          <a:p>
            <a:r>
              <a:rPr lang="en-GB" sz="2400" dirty="0"/>
              <a:t>Patrick Struck and </a:t>
            </a:r>
            <a:r>
              <a:rPr lang="en-GB" sz="2400" u="sng" dirty="0"/>
              <a:t>Maximiliane Weishäupl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944593D-2373-00A6-2719-91E7006A46F5}"/>
              </a:ext>
            </a:extLst>
          </p:cNvPr>
          <p:cNvGrpSpPr/>
          <p:nvPr/>
        </p:nvGrpSpPr>
        <p:grpSpPr>
          <a:xfrm>
            <a:off x="6655110" y="1768468"/>
            <a:ext cx="4538904" cy="2300759"/>
            <a:chOff x="6520317" y="1741833"/>
            <a:chExt cx="4538904" cy="2300759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1850464B-36FE-AF49-18F4-E368B5B6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213" y="1741833"/>
              <a:ext cx="3062008" cy="2300759"/>
            </a:xfrm>
            <a:prstGeom prst="rect">
              <a:avLst/>
            </a:prstGeom>
          </p:spPr>
        </p:pic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D59B36DB-FE35-580A-0FC9-D983C34B0C29}"/>
                </a:ext>
              </a:extLst>
            </p:cNvPr>
            <p:cNvSpPr/>
            <p:nvPr/>
          </p:nvSpPr>
          <p:spPr>
            <a:xfrm>
              <a:off x="8328248" y="1787793"/>
              <a:ext cx="504056" cy="782193"/>
            </a:xfrm>
            <a:prstGeom prst="rect">
              <a:avLst/>
            </a:prstGeom>
            <a:noFill/>
            <a:ln>
              <a:solidFill>
                <a:srgbClr val="DA2F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feld 53">
                  <a:extLst>
                    <a:ext uri="{FF2B5EF4-FFF2-40B4-BE49-F238E27FC236}">
                      <a16:creationId xmlns:a16="http://schemas.microsoft.com/office/drawing/2014/main" id="{807F6B24-7825-3BF1-4953-8141D7D9637C}"/>
                    </a:ext>
                  </a:extLst>
                </p:cNvPr>
                <p:cNvSpPr txBox="1"/>
                <p:nvPr/>
              </p:nvSpPr>
              <p:spPr>
                <a:xfrm>
                  <a:off x="6520317" y="3554699"/>
                  <a:ext cx="1151012" cy="369332"/>
                </a:xfrm>
                <a:prstGeom prst="rect">
                  <a:avLst/>
                </a:prstGeom>
                <a:noFill/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/>
                        <m:t>HtE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</m:oMath>
                  </a14:m>
                  <a:r>
                    <a:rPr lang="en-GB" dirty="0"/>
                    <a:t> UtC </a:t>
                  </a:r>
                </a:p>
              </p:txBody>
            </p:sp>
          </mc:Choice>
          <mc:Fallback xmlns="">
            <p:sp>
              <p:nvSpPr>
                <p:cNvPr id="54" name="Textfeld 53">
                  <a:extLst>
                    <a:ext uri="{FF2B5EF4-FFF2-40B4-BE49-F238E27FC236}">
                      <a16:creationId xmlns:a16="http://schemas.microsoft.com/office/drawing/2014/main" id="{807F6B24-7825-3BF1-4953-8141D7D963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0317" y="3554699"/>
                  <a:ext cx="1151012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250" r="-3646" b="-20313"/>
                  </a:stretch>
                </a:blipFill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443D738-33E1-CAB1-789B-B32B1C80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Approach: A Generic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8DAFDFA-1EC6-F1BC-6A85-2535A5DC0E8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14995" y="1677067"/>
                <a:ext cx="5129237" cy="3888423"/>
              </a:xfrm>
            </p:spPr>
            <p:txBody>
              <a:bodyPr/>
              <a:lstStyle/>
              <a:p>
                <a:r>
                  <a:rPr lang="en-GB" dirty="0"/>
                  <a:t>Existing transformations that achieve committing security: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204378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/>
                      <m:t>HtE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GB" dirty="0"/>
                  <a:t> UtC [BH22]</a:t>
                </a:r>
              </a:p>
              <a:p>
                <a:pPr marL="204378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CTX [CR22]</a:t>
                </a:r>
              </a:p>
              <a:p>
                <a:pPr marL="204378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err="1"/>
                  <a:t>PaddingZeros</a:t>
                </a:r>
                <a:r>
                  <a:rPr lang="en-GB" dirty="0"/>
                  <a:t> [ADG+22] </a:t>
                </a:r>
              </a:p>
              <a:p>
                <a:pPr marL="204378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err="1"/>
                  <a:t>KeyHashing</a:t>
                </a:r>
                <a:r>
                  <a:rPr lang="en-GB" dirty="0"/>
                  <a:t> [ADG+22]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8DAFDFA-1EC6-F1BC-6A85-2535A5DC0E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4995" y="1677067"/>
                <a:ext cx="5129237" cy="3888423"/>
              </a:xfrm>
              <a:blipFill>
                <a:blip r:embed="rId7"/>
                <a:stretch>
                  <a:fillRect l="-713" t="-470" r="-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7C3E18FD-3001-8081-E9FA-BD6B7BDD3FFB}"/>
              </a:ext>
            </a:extLst>
          </p:cNvPr>
          <p:cNvSpPr/>
          <p:nvPr/>
        </p:nvSpPr>
        <p:spPr>
          <a:xfrm>
            <a:off x="2855640" y="2501283"/>
            <a:ext cx="194562" cy="1074231"/>
          </a:xfrm>
          <a:prstGeom prst="righ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8D485B3B-5E75-3E48-8376-F009B3180872}"/>
              </a:ext>
            </a:extLst>
          </p:cNvPr>
          <p:cNvSpPr/>
          <p:nvPr/>
        </p:nvSpPr>
        <p:spPr>
          <a:xfrm>
            <a:off x="2859750" y="3647522"/>
            <a:ext cx="216025" cy="752207"/>
          </a:xfrm>
          <a:prstGeom prst="righ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EC15FD-C8A2-8ABF-0DC7-4D96A6197E42}"/>
              </a:ext>
            </a:extLst>
          </p:cNvPr>
          <p:cNvSpPr txBox="1"/>
          <p:nvPr/>
        </p:nvSpPr>
        <p:spPr>
          <a:xfrm>
            <a:off x="3075775" y="286912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Frutiger Next LT W1G" panose="020B0503040204020203" pitchFamily="34" charset="0"/>
              </a:rPr>
              <a:t>CMT security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A683AA-D188-F786-93D5-52519D0B7E70}"/>
              </a:ext>
            </a:extLst>
          </p:cNvPr>
          <p:cNvSpPr txBox="1"/>
          <p:nvPr/>
        </p:nvSpPr>
        <p:spPr>
          <a:xfrm>
            <a:off x="3076784" y="3854348"/>
            <a:ext cx="1867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Frutiger Next LT W1G" panose="020B0503040204020203" pitchFamily="34" charset="0"/>
              </a:rPr>
              <a:t>CMT-1 security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CEA8FBC-D6EF-3A96-FA3D-749069EEF4A5}"/>
              </a:ext>
            </a:extLst>
          </p:cNvPr>
          <p:cNvSpPr/>
          <p:nvPr/>
        </p:nvSpPr>
        <p:spPr>
          <a:xfrm>
            <a:off x="617149" y="2492896"/>
            <a:ext cx="1590419" cy="908145"/>
          </a:xfrm>
          <a:prstGeom prst="rect">
            <a:avLst/>
          </a:prstGeom>
          <a:noFill/>
          <a:ln>
            <a:solidFill>
              <a:srgbClr val="DA2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AB0B3E66-B3E4-6188-17BC-ABB4FDF3FCB9}"/>
              </a:ext>
            </a:extLst>
          </p:cNvPr>
          <p:cNvSpPr/>
          <p:nvPr/>
        </p:nvSpPr>
        <p:spPr>
          <a:xfrm>
            <a:off x="5159896" y="3292084"/>
            <a:ext cx="293390" cy="273831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CEAD9E-43F5-78E9-872B-9A3CB61E8745}"/>
              </a:ext>
            </a:extLst>
          </p:cNvPr>
          <p:cNvSpPr txBox="1"/>
          <p:nvPr/>
        </p:nvSpPr>
        <p:spPr>
          <a:xfrm>
            <a:off x="6192061" y="1768468"/>
            <a:ext cx="256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Frutiger Next LT W1G" panose="020B0503040204020203" pitchFamily="34" charset="0"/>
              </a:rPr>
              <a:t>Is LR preserved?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27CE2B1-BF49-1ECC-1670-C6537CB30CC1}"/>
              </a:ext>
            </a:extLst>
          </p:cNvPr>
          <p:cNvSpPr/>
          <p:nvPr/>
        </p:nvSpPr>
        <p:spPr>
          <a:xfrm>
            <a:off x="640663" y="5771715"/>
            <a:ext cx="293390" cy="273831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E91D08-35B2-0F65-9F4F-87F2DF904BD1}"/>
              </a:ext>
            </a:extLst>
          </p:cNvPr>
          <p:cNvSpPr txBox="1"/>
          <p:nvPr/>
        </p:nvSpPr>
        <p:spPr>
          <a:xfrm>
            <a:off x="1122522" y="5737181"/>
            <a:ext cx="668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Frutiger Next LT W1G" panose="020B0503040204020203" pitchFamily="34" charset="0"/>
              </a:rPr>
              <a:t>Goal: Develop a transformation that achieves both CMT and LAE security.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5ED2805-CDA1-A976-919F-E70555A57C25}"/>
              </a:ext>
            </a:extLst>
          </p:cNvPr>
          <p:cNvSpPr/>
          <p:nvPr/>
        </p:nvSpPr>
        <p:spPr>
          <a:xfrm>
            <a:off x="6096000" y="1677067"/>
            <a:ext cx="5400600" cy="3480125"/>
          </a:xfrm>
          <a:prstGeom prst="rect">
            <a:avLst/>
          </a:prstGeom>
          <a:noFill/>
          <a:ln>
            <a:solidFill>
              <a:srgbClr val="ACAC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E5BCCEB-E795-0192-19CD-CEE4846D4E47}"/>
              </a:ext>
            </a:extLst>
          </p:cNvPr>
          <p:cNvSpPr txBox="1"/>
          <p:nvPr/>
        </p:nvSpPr>
        <p:spPr>
          <a:xfrm>
            <a:off x="6211764" y="4679111"/>
            <a:ext cx="4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CAC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Frutiger Next LT W1G" panose="020B0503040204020203" pitchFamily="34" charset="0"/>
              </a:rPr>
              <a:t>if H leaks the key, LAE security is not given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B988AB8-CC34-614C-6308-833B10682D7E}"/>
              </a:ext>
            </a:extLst>
          </p:cNvPr>
          <p:cNvSpPr txBox="1"/>
          <p:nvPr/>
        </p:nvSpPr>
        <p:spPr>
          <a:xfrm>
            <a:off x="6214662" y="4293096"/>
            <a:ext cx="513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GB" dirty="0">
                <a:solidFill>
                  <a:srgbClr val="ACAC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Frutiger Next LT W1G" panose="020B0503040204020203" pitchFamily="34" charset="0"/>
              </a:rPr>
              <a:t>both transformations hash the key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D193674-FBD2-1992-DE61-D472C3703344}"/>
              </a:ext>
            </a:extLst>
          </p:cNvPr>
          <p:cNvGrpSpPr/>
          <p:nvPr/>
        </p:nvGrpSpPr>
        <p:grpSpPr>
          <a:xfrm>
            <a:off x="6471228" y="2232104"/>
            <a:ext cx="4722786" cy="1797815"/>
            <a:chOff x="6467423" y="2235167"/>
            <a:chExt cx="4722786" cy="1797815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4CED5A74-4CEC-CFF1-05A8-1E064940AA42}"/>
                </a:ext>
              </a:extLst>
            </p:cNvPr>
            <p:cNvGrpSpPr/>
            <p:nvPr/>
          </p:nvGrpSpPr>
          <p:grpSpPr>
            <a:xfrm>
              <a:off x="6467423" y="2251850"/>
              <a:ext cx="4722786" cy="1781132"/>
              <a:chOff x="6467423" y="2251850"/>
              <a:chExt cx="4722786" cy="1781132"/>
            </a:xfrm>
          </p:grpSpPr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E41EE430-7907-FC91-8C9F-8B7AE09B62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3" t="14549"/>
              <a:stretch/>
            </p:blipFill>
            <p:spPr>
              <a:xfrm>
                <a:off x="7345432" y="2251850"/>
                <a:ext cx="3844777" cy="1781132"/>
              </a:xfrm>
              <a:prstGeom prst="rect">
                <a:avLst/>
              </a:prstGeom>
            </p:spPr>
          </p:pic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BB533447-EA0D-D967-CB5A-BF489A842AB5}"/>
                  </a:ext>
                </a:extLst>
              </p:cNvPr>
              <p:cNvSpPr txBox="1"/>
              <p:nvPr/>
            </p:nvSpPr>
            <p:spPr>
              <a:xfrm>
                <a:off x="6467423" y="3452021"/>
                <a:ext cx="586458" cy="369332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CTX</a:t>
                </a:r>
              </a:p>
            </p:txBody>
          </p:sp>
        </p:grp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7879E8FF-F33B-7E55-665E-5E4D4BDC62CC}"/>
                </a:ext>
              </a:extLst>
            </p:cNvPr>
            <p:cNvSpPr/>
            <p:nvPr/>
          </p:nvSpPr>
          <p:spPr>
            <a:xfrm>
              <a:off x="9192344" y="2235167"/>
              <a:ext cx="1580371" cy="473753"/>
            </a:xfrm>
            <a:prstGeom prst="rect">
              <a:avLst/>
            </a:prstGeom>
            <a:noFill/>
            <a:ln>
              <a:solidFill>
                <a:srgbClr val="DA2F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03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7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71C7B-5CFA-ED92-CD86-D9B8AD60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UtC</a:t>
            </a:r>
            <a:r>
              <a:rPr lang="en-GB" dirty="0"/>
              <a:t>*-Transform	(I)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B3F0C78-9C7C-D672-A449-0BD434F47591}"/>
              </a:ext>
            </a:extLst>
          </p:cNvPr>
          <p:cNvSpPr txBox="1"/>
          <p:nvPr/>
        </p:nvSpPr>
        <p:spPr>
          <a:xfrm>
            <a:off x="335491" y="1391766"/>
            <a:ext cx="201512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     hash function</a:t>
            </a:r>
          </a:p>
          <a:p>
            <a:r>
              <a:rPr lang="en-GB" dirty="0"/>
              <a:t>F      keyed function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BBED6A9-CD14-3EDD-8D57-20644F92B679}"/>
              </a:ext>
            </a:extLst>
          </p:cNvPr>
          <p:cNvGrpSpPr/>
          <p:nvPr/>
        </p:nvGrpSpPr>
        <p:grpSpPr>
          <a:xfrm>
            <a:off x="1019378" y="1787793"/>
            <a:ext cx="5864422" cy="4180330"/>
            <a:chOff x="1019378" y="1787793"/>
            <a:chExt cx="5864422" cy="418033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D6B9B9F-041F-D897-9242-D79846E69C96}"/>
                </a:ext>
              </a:extLst>
            </p:cNvPr>
            <p:cNvSpPr/>
            <p:nvPr/>
          </p:nvSpPr>
          <p:spPr>
            <a:xfrm>
              <a:off x="3045069" y="4184227"/>
              <a:ext cx="2788104" cy="1783896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DD942FD-1ADF-CB1C-8EA7-49C0F21165E3}"/>
                </a:ext>
              </a:extLst>
            </p:cNvPr>
            <p:cNvSpPr txBox="1"/>
            <p:nvPr/>
          </p:nvSpPr>
          <p:spPr>
            <a:xfrm>
              <a:off x="3835430" y="4885534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AE scheme</a:t>
              </a:r>
              <a:endParaRPr lang="en-GB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594C5380-A2B5-23CF-8655-2D894207E831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1453791" y="5073524"/>
              <a:ext cx="1591278" cy="2651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92465F57-BF2F-C78C-31F3-306AA0D11A4B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5833173" y="5073524"/>
              <a:ext cx="601710" cy="2651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AF5D1E11-14FD-267C-05A8-0A54253A92AF}"/>
                </a:ext>
              </a:extLst>
            </p:cNvPr>
            <p:cNvSpPr/>
            <p:nvPr/>
          </p:nvSpPr>
          <p:spPr>
            <a:xfrm>
              <a:off x="4089011" y="2450681"/>
              <a:ext cx="700219" cy="64975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1F99BCAD-68F6-FDDD-18CB-9A1DC7997084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4789230" y="2771254"/>
              <a:ext cx="1645653" cy="4306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26D9711-E740-E5E6-040D-C11F30AA4644}"/>
                </a:ext>
              </a:extLst>
            </p:cNvPr>
            <p:cNvSpPr txBox="1"/>
            <p:nvPr/>
          </p:nvSpPr>
          <p:spPr>
            <a:xfrm>
              <a:off x="4253093" y="2586588"/>
              <a:ext cx="37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</a:t>
              </a: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DA7DB562-DE32-B07B-C323-2B10BA1003A7}"/>
                </a:ext>
              </a:extLst>
            </p:cNvPr>
            <p:cNvCxnSpPr>
              <a:cxnSpLocks/>
            </p:cNvCxnSpPr>
            <p:nvPr/>
          </p:nvCxnSpPr>
          <p:spPr>
            <a:xfrm>
              <a:off x="4438150" y="3100438"/>
              <a:ext cx="971" cy="357228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27F661FC-324E-62F1-5AC5-E48CBFFD3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8150" y="3826998"/>
              <a:ext cx="971" cy="357229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DDBC95DE-7434-3E24-C608-6A4873E53D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8150" y="2116977"/>
              <a:ext cx="970" cy="333704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F73CFEB5-9440-D412-9D65-00498202B353}"/>
                </a:ext>
              </a:extLst>
            </p:cNvPr>
            <p:cNvCxnSpPr>
              <a:cxnSpLocks/>
            </p:cNvCxnSpPr>
            <p:nvPr/>
          </p:nvCxnSpPr>
          <p:spPr>
            <a:xfrm>
              <a:off x="2373690" y="5073524"/>
              <a:ext cx="671379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D3C3099F-C8A4-A725-5AC7-546E141AA44C}"/>
                </a:ext>
              </a:extLst>
            </p:cNvPr>
            <p:cNvCxnSpPr>
              <a:cxnSpLocks/>
            </p:cNvCxnSpPr>
            <p:nvPr/>
          </p:nvCxnSpPr>
          <p:spPr>
            <a:xfrm>
              <a:off x="1450111" y="4365215"/>
              <a:ext cx="1594958" cy="7912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CC1880CE-244D-384C-714B-F01F72EA9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3660" y="5773145"/>
              <a:ext cx="1591409" cy="10312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4DADD2F-722B-489B-3821-F27FE57DAF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3173" y="5623906"/>
              <a:ext cx="601710" cy="2651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1EF5697D-EE14-991D-44E6-675990A3DACA}"/>
                </a:ext>
              </a:extLst>
            </p:cNvPr>
            <p:cNvSpPr/>
            <p:nvPr/>
          </p:nvSpPr>
          <p:spPr>
            <a:xfrm>
              <a:off x="1830376" y="2446375"/>
              <a:ext cx="700219" cy="64975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9B78F07-F915-B977-6CD8-739FF7B2A672}"/>
                </a:ext>
              </a:extLst>
            </p:cNvPr>
            <p:cNvSpPr txBox="1"/>
            <p:nvPr/>
          </p:nvSpPr>
          <p:spPr>
            <a:xfrm>
              <a:off x="1995429" y="2586588"/>
              <a:ext cx="37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</a:t>
              </a:r>
            </a:p>
          </p:txBody>
        </p: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C7A26F5A-6D6D-D885-E402-F1E6EA5A2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9973" y="3096132"/>
              <a:ext cx="0" cy="1980043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A9C1A181-A9AA-5D74-1136-845F489E1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1544" y="3096132"/>
              <a:ext cx="3885" cy="1276995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1EC7F1EB-7BC3-EF73-2029-BFED2703B38E}"/>
                </a:ext>
              </a:extLst>
            </p:cNvPr>
            <p:cNvCxnSpPr>
              <a:cxnSpLocks/>
              <a:stCxn id="42" idx="3"/>
              <a:endCxn id="18" idx="1"/>
            </p:cNvCxnSpPr>
            <p:nvPr/>
          </p:nvCxnSpPr>
          <p:spPr>
            <a:xfrm>
              <a:off x="2530595" y="2771254"/>
              <a:ext cx="1558416" cy="4306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250B5A78-C47A-F003-1FBE-E6B86ED21054}"/>
                    </a:ext>
                  </a:extLst>
                </p:cNvPr>
                <p:cNvSpPr txBox="1"/>
                <p:nvPr/>
              </p:nvSpPr>
              <p:spPr>
                <a:xfrm>
                  <a:off x="1019378" y="5598791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250B5A78-C47A-F003-1FBE-E6B86ED21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78" y="5598791"/>
                  <a:ext cx="52772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DA5DD7D3-187C-3DBA-D0D9-03FDED4A9A2B}"/>
                    </a:ext>
                  </a:extLst>
                </p:cNvPr>
                <p:cNvSpPr txBox="1"/>
                <p:nvPr/>
              </p:nvSpPr>
              <p:spPr>
                <a:xfrm>
                  <a:off x="4188014" y="1787793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DA5DD7D3-187C-3DBA-D0D9-03FDED4A9A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14" y="1787793"/>
                  <a:ext cx="5277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F9136D71-07B1-E216-21B3-D7CD54098187}"/>
                    </a:ext>
                  </a:extLst>
                </p:cNvPr>
                <p:cNvSpPr txBox="1"/>
                <p:nvPr/>
              </p:nvSpPr>
              <p:spPr>
                <a:xfrm>
                  <a:off x="6355351" y="2586587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F9136D71-07B1-E216-21B3-D7CD54098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351" y="2586587"/>
                  <a:ext cx="5277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3474DF22-8BFB-D3D4-F2B2-0AA28F53523F}"/>
                    </a:ext>
                  </a:extLst>
                </p:cNvPr>
                <p:cNvSpPr txBox="1"/>
                <p:nvPr/>
              </p:nvSpPr>
              <p:spPr>
                <a:xfrm>
                  <a:off x="6355351" y="4885534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3474DF22-8BFB-D3D4-F2B2-0AA28F535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351" y="4885534"/>
                  <a:ext cx="52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3CA2793C-1148-9E32-4976-BC055227DCF1}"/>
                    </a:ext>
                  </a:extLst>
                </p:cNvPr>
                <p:cNvSpPr txBox="1"/>
                <p:nvPr/>
              </p:nvSpPr>
              <p:spPr>
                <a:xfrm>
                  <a:off x="6356080" y="5446487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3CA2793C-1148-9E32-4976-BC055227D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80" y="5446487"/>
                  <a:ext cx="5277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5D025EE5-4876-0581-1CDD-58D8F28EB8B8}"/>
                    </a:ext>
                  </a:extLst>
                </p:cNvPr>
                <p:cNvSpPr txBox="1"/>
                <p:nvPr/>
              </p:nvSpPr>
              <p:spPr>
                <a:xfrm>
                  <a:off x="1022649" y="4168301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5D025EE5-4876-0581-1CDD-58D8F28EB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649" y="4168301"/>
                  <a:ext cx="52772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AF38A401-1586-AF04-575A-B8D800674440}"/>
                    </a:ext>
                  </a:extLst>
                </p:cNvPr>
                <p:cNvSpPr txBox="1"/>
                <p:nvPr/>
              </p:nvSpPr>
              <p:spPr>
                <a:xfrm>
                  <a:off x="1020578" y="4887831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AF38A401-1586-AF04-575A-B8D800674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578" y="4887831"/>
                  <a:ext cx="52772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00FAEEA9-AA91-BF7E-CC7A-1A280F1D9159}"/>
                    </a:ext>
                  </a:extLst>
                </p:cNvPr>
                <p:cNvSpPr txBox="1"/>
                <p:nvPr/>
              </p:nvSpPr>
              <p:spPr>
                <a:xfrm>
                  <a:off x="4201632" y="3464242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00FAEEA9-AA91-BF7E-CC7A-1A280F1D9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632" y="3464242"/>
                  <a:ext cx="52772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C22D7164-1B8C-03E6-3417-1D0431F9A2E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5555" b="14796"/>
          <a:stretch/>
        </p:blipFill>
        <p:spPr>
          <a:xfrm>
            <a:off x="7486760" y="1962923"/>
            <a:ext cx="3347147" cy="162350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D06D68B3-01C8-989F-2E77-AAEB8430BA3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193"/>
          <a:stretch/>
        </p:blipFill>
        <p:spPr>
          <a:xfrm>
            <a:off x="7516416" y="3755794"/>
            <a:ext cx="4052192" cy="1905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C0BA895-0267-CBE2-D954-0D2D8E4E0150}"/>
                  </a:ext>
                </a:extLst>
              </p:cNvPr>
              <p:cNvSpPr txBox="1"/>
              <p:nvPr/>
            </p:nvSpPr>
            <p:spPr>
              <a:xfrm>
                <a:off x="3045943" y="2381848"/>
                <a:ext cx="527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C0BA895-0267-CBE2-D954-0D2D8E4E0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943" y="2381848"/>
                <a:ext cx="52772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6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67DB9D8-1D66-BF1D-377E-8BC93BA010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4" t="79091" r="1780"/>
          <a:stretch/>
        </p:blipFill>
        <p:spPr>
          <a:xfrm>
            <a:off x="7392144" y="5085389"/>
            <a:ext cx="3569890" cy="5057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F71C7B-5CFA-ED92-CD86-D9B8AD60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UtC</a:t>
            </a:r>
            <a:r>
              <a:rPr lang="en-GB" dirty="0"/>
              <a:t>*-Transform	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6ED598-EC0B-764D-857B-4A2ABCCC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91" y="1340768"/>
            <a:ext cx="11537817" cy="5040546"/>
          </a:xfrm>
        </p:spPr>
        <p:txBody>
          <a:bodyPr>
            <a:normAutofit/>
          </a:bodyPr>
          <a:lstStyle/>
          <a:p>
            <a:r>
              <a:rPr lang="en-GB" dirty="0"/>
              <a:t>We show:</a:t>
            </a:r>
          </a:p>
          <a:p>
            <a:endParaRPr lang="en-GB" dirty="0"/>
          </a:p>
          <a:p>
            <a:pPr marL="261528" indent="-342900">
              <a:buAutoNum type="arabicPeriod"/>
            </a:pPr>
            <a:r>
              <a:rPr lang="en-GB" dirty="0"/>
              <a:t>The </a:t>
            </a:r>
            <a:r>
              <a:rPr lang="en-GB" dirty="0" err="1"/>
              <a:t>UtC</a:t>
            </a:r>
            <a:r>
              <a:rPr lang="en-GB" dirty="0"/>
              <a:t>*-transform yields a CMT-secure scheme:</a:t>
            </a:r>
          </a:p>
          <a:p>
            <a:pPr marL="261528" indent="-342900">
              <a:buAutoNum type="arabicPeriod"/>
            </a:pPr>
            <a:endParaRPr lang="en-GB" dirty="0"/>
          </a:p>
          <a:p>
            <a:pPr marL="261528" indent="-342900">
              <a:buAutoNum type="arabicPeriod"/>
            </a:pPr>
            <a:endParaRPr lang="en-GB" dirty="0"/>
          </a:p>
          <a:p>
            <a:pPr marL="261528" indent="-342900">
              <a:buAutoNum type="arabicPeriod"/>
            </a:pPr>
            <a:endParaRPr lang="en-GB" dirty="0"/>
          </a:p>
          <a:p>
            <a:pPr marL="261528" indent="-342900">
              <a:buAutoNum type="arabicPeriod"/>
            </a:pPr>
            <a:endParaRPr lang="en-GB" dirty="0"/>
          </a:p>
          <a:p>
            <a:pPr marL="261528" indent="-342900">
              <a:buAutoNum type="arabicPeriod"/>
            </a:pPr>
            <a:endParaRPr lang="en-GB" dirty="0"/>
          </a:p>
          <a:p>
            <a:pPr marL="261528" indent="-342900">
              <a:buAutoNum type="arabicPeriod"/>
            </a:pPr>
            <a:endParaRPr lang="en-GB" dirty="0"/>
          </a:p>
          <a:p>
            <a:pPr marL="261528" indent="-342900">
              <a:buAutoNum type="arabicPeriod"/>
            </a:pPr>
            <a:endParaRPr lang="en-GB" dirty="0"/>
          </a:p>
          <a:p>
            <a:pPr marL="261528" indent="-342900">
              <a:buAutoNum type="arabicPeriod"/>
            </a:pPr>
            <a:endParaRPr lang="en-GB" dirty="0"/>
          </a:p>
          <a:p>
            <a:pPr marL="261528" indent="-342900">
              <a:buAutoNum type="arabicPeriod"/>
            </a:pPr>
            <a:endParaRPr lang="en-GB" dirty="0"/>
          </a:p>
          <a:p>
            <a:pPr indent="0"/>
            <a:endParaRPr lang="en-GB" dirty="0"/>
          </a:p>
          <a:p>
            <a:pPr marL="261528" indent="-342900">
              <a:buFont typeface="+mj-lt"/>
              <a:buAutoNum type="arabicPeriod" startAt="2"/>
            </a:pPr>
            <a:r>
              <a:rPr lang="en-GB" dirty="0"/>
              <a:t>The </a:t>
            </a:r>
            <a:r>
              <a:rPr lang="en-GB" dirty="0" err="1"/>
              <a:t>UtC</a:t>
            </a:r>
            <a:r>
              <a:rPr lang="en-GB" dirty="0"/>
              <a:t>*-transform yields an LAE-secure scheme:</a:t>
            </a:r>
          </a:p>
          <a:p>
            <a:pPr marL="261528" indent="-342900">
              <a:buAutoNum type="arabicPeriod" startAt="2"/>
            </a:pPr>
            <a:endParaRPr lang="en-GB" dirty="0"/>
          </a:p>
          <a:p>
            <a:pPr marL="261528" indent="-342900">
              <a:buAutoNum type="arabicPeriod" startAt="2"/>
            </a:pPr>
            <a:endParaRPr lang="en-GB" dirty="0"/>
          </a:p>
          <a:p>
            <a:pPr marL="261528" indent="-342900">
              <a:buAutoNum type="arabicPeriod" startAt="2"/>
            </a:pPr>
            <a:endParaRPr lang="en-GB" dirty="0"/>
          </a:p>
          <a:p>
            <a:pPr marL="358775" indent="0"/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261528" indent="-342900">
              <a:buAutoNum type="arabicPeriod"/>
            </a:pP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CBFDD4-D885-8562-BE0E-50C3F5DD3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219" y="1681803"/>
            <a:ext cx="2450735" cy="2420312"/>
          </a:xfrm>
          <a:prstGeom prst="rect">
            <a:avLst/>
          </a:prstGeom>
          <a:ln w="12700">
            <a:solidFill>
              <a:srgbClr val="DA2F2B"/>
            </a:solidFill>
          </a:ln>
        </p:spPr>
      </p:pic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4E10409F-3FCC-E2A4-A61D-71B7EED30593}"/>
              </a:ext>
            </a:extLst>
          </p:cNvPr>
          <p:cNvCxnSpPr>
            <a:cxnSpLocks/>
          </p:cNvCxnSpPr>
          <p:nvPr/>
        </p:nvCxnSpPr>
        <p:spPr>
          <a:xfrm rot="10800000">
            <a:off x="6312025" y="2876954"/>
            <a:ext cx="3037197" cy="552046"/>
          </a:xfrm>
          <a:prstGeom prst="bentConnector3">
            <a:avLst>
              <a:gd name="adj1" fmla="val 99999"/>
            </a:avLst>
          </a:prstGeom>
          <a:ln>
            <a:solidFill>
              <a:srgbClr val="DA2F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14C8C7C-1576-7218-EEF9-1A8AD13D8756}"/>
              </a:ext>
            </a:extLst>
          </p:cNvPr>
          <p:cNvCxnSpPr>
            <a:cxnSpLocks/>
          </p:cNvCxnSpPr>
          <p:nvPr/>
        </p:nvCxnSpPr>
        <p:spPr>
          <a:xfrm>
            <a:off x="5663952" y="4667052"/>
            <a:ext cx="0" cy="413786"/>
          </a:xfrm>
          <a:prstGeom prst="straightConnector1">
            <a:avLst/>
          </a:prstGeom>
          <a:ln w="12700">
            <a:solidFill>
              <a:srgbClr val="DA2F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ABE84C65-C20F-51A7-56A6-86E3FD85FEB7}"/>
              </a:ext>
            </a:extLst>
          </p:cNvPr>
          <p:cNvSpPr txBox="1"/>
          <p:nvPr/>
        </p:nvSpPr>
        <p:spPr>
          <a:xfrm>
            <a:off x="6209784" y="5724545"/>
            <a:ext cx="1834227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Frutiger Next LT W1G" panose="020B0503040204020203" pitchFamily="34" charset="0"/>
              </a:rPr>
              <a:t>Collision resistance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2813DD-26FD-FF66-39EA-304CA3D852BC}"/>
              </a:ext>
            </a:extLst>
          </p:cNvPr>
          <p:cNvSpPr txBox="1"/>
          <p:nvPr/>
        </p:nvSpPr>
        <p:spPr>
          <a:xfrm>
            <a:off x="6045832" y="1681803"/>
            <a:ext cx="1850368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Frutiger Next LT W1G" panose="020B0503040204020203" pitchFamily="34" charset="0"/>
              </a:rPr>
              <a:t>Collision resistance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E618F60-9FCA-507F-7843-B590A92C4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674" r="16837" b="76591"/>
          <a:stretch/>
        </p:blipFill>
        <p:spPr>
          <a:xfrm>
            <a:off x="2063552" y="2369925"/>
            <a:ext cx="7056784" cy="47737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6B768F1-3B5A-8A01-A6A9-C58B71491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1" r="38120"/>
          <a:stretch/>
        </p:blipFill>
        <p:spPr>
          <a:xfrm>
            <a:off x="944115" y="5085389"/>
            <a:ext cx="6376022" cy="50579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58DA60ED-052D-D8D6-91BB-7CDC64DAA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87" y="3139010"/>
            <a:ext cx="5040560" cy="1537929"/>
          </a:xfrm>
          <a:prstGeom prst="rect">
            <a:avLst/>
          </a:prstGeom>
          <a:ln w="12700">
            <a:solidFill>
              <a:srgbClr val="DA2F2B"/>
            </a:solidFill>
          </a:ln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4599CFA6-8539-822A-95D2-244282A6CEF4}"/>
              </a:ext>
            </a:extLst>
          </p:cNvPr>
          <p:cNvCxnSpPr>
            <a:cxnSpLocks/>
          </p:cNvCxnSpPr>
          <p:nvPr/>
        </p:nvCxnSpPr>
        <p:spPr>
          <a:xfrm flipV="1">
            <a:off x="10416480" y="5534423"/>
            <a:ext cx="0" cy="183702"/>
          </a:xfrm>
          <a:prstGeom prst="straightConnector1">
            <a:avLst/>
          </a:prstGeom>
          <a:ln w="127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0D78CE16-3000-3255-5A28-59C8FC581B5B}"/>
              </a:ext>
            </a:extLst>
          </p:cNvPr>
          <p:cNvSpPr txBox="1"/>
          <p:nvPr/>
        </p:nvSpPr>
        <p:spPr>
          <a:xfrm>
            <a:off x="9444372" y="5720961"/>
            <a:ext cx="1944216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Frutiger Next LT W1G" panose="020B0503040204020203" pitchFamily="34" charset="0"/>
              </a:rPr>
              <a:t>Standard AE security</a:t>
            </a:r>
          </a:p>
        </p:txBody>
      </p: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A3BE242C-C689-F22D-C988-952C229BBAF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9901" y="5584627"/>
            <a:ext cx="348664" cy="288034"/>
          </a:xfrm>
          <a:prstGeom prst="bentConnector3">
            <a:avLst>
              <a:gd name="adj1" fmla="val -995"/>
            </a:avLst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74AFA9A7-F4B7-D5A1-ECF0-D7B0580BAB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93200" y="1896578"/>
            <a:ext cx="492220" cy="486218"/>
          </a:xfrm>
          <a:prstGeom prst="bentConnector3">
            <a:avLst>
              <a:gd name="adj1" fmla="val -8483"/>
            </a:avLst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9EE5924B-54B2-8C86-4A07-4D2F644928F7}"/>
                  </a:ext>
                </a:extLst>
              </p:cNvPr>
              <p:cNvSpPr txBox="1"/>
              <p:nvPr/>
            </p:nvSpPr>
            <p:spPr>
              <a:xfrm>
                <a:off x="-384720" y="5805264"/>
                <a:ext cx="43575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85838" indent="-627063">
                  <a:tabLst>
                    <a:tab pos="107473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de-DE" sz="1600" i="1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de-DE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de-DE" sz="1600" i="1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𝐴𝐸</m:t>
                          </m:r>
                        </m:sub>
                      </m:sSub>
                    </m:oMath>
                  </m:oMathPara>
                </a14:m>
                <a:endParaRPr lang="de-DE" sz="1600" dirty="0">
                  <a:solidFill>
                    <a:srgbClr val="7F7F7F"/>
                  </a:solidFill>
                  <a:ea typeface="Cambria Math" panose="02040503050406030204" pitchFamily="18" charset="0"/>
                </a:endParaRPr>
              </a:p>
              <a:p>
                <a:pPr marL="358775" indent="0"/>
                <a:r>
                  <a:rPr lang="en-GB" sz="1600" dirty="0">
                    <a:solidFill>
                      <a:srgbClr val="7F7F7F"/>
                    </a:solidFill>
                  </a:rPr>
                  <a:t>	    q = # queries </a:t>
                </a:r>
                <a:r>
                  <a:rPr lang="de-DE" sz="1600" dirty="0" err="1">
                    <a:solidFill>
                      <a:srgbClr val="7F7F7F"/>
                    </a:solidFill>
                  </a:rPr>
                  <a:t>to</a:t>
                </a:r>
                <a:r>
                  <a:rPr lang="de-DE" sz="1600" dirty="0">
                    <a:solidFill>
                      <a:srgbClr val="7F7F7F"/>
                    </a:solidFill>
                  </a:rPr>
                  <a:t> </a:t>
                </a:r>
                <a:r>
                  <a:rPr lang="en-GB" sz="1600" dirty="0">
                    <a:solidFill>
                      <a:srgbClr val="7F7F7F"/>
                    </a:solidFill>
                  </a:rPr>
                  <a:t>challenge oracles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9EE5924B-54B2-8C86-4A07-4D2F64492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4720" y="5805264"/>
                <a:ext cx="4357589" cy="58477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A6E996DD-6A3A-B81F-B0AA-14975C578536}"/>
              </a:ext>
            </a:extLst>
          </p:cNvPr>
          <p:cNvSpPr/>
          <p:nvPr/>
        </p:nvSpPr>
        <p:spPr>
          <a:xfrm>
            <a:off x="695400" y="5839679"/>
            <a:ext cx="2880320" cy="514349"/>
          </a:xfrm>
          <a:prstGeom prst="rect">
            <a:avLst/>
          </a:prstGeom>
          <a:noFill/>
          <a:ln w="9525"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8" grpId="1" animBg="1"/>
      <p:bldP spid="29" grpId="0" animBg="1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CBA2132-0318-0A5F-C072-990D508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992" y="2001032"/>
            <a:ext cx="4207614" cy="763259"/>
          </a:xfrm>
        </p:spPr>
        <p:txBody>
          <a:bodyPr/>
          <a:lstStyle/>
          <a:p>
            <a:pPr algn="ctr"/>
            <a:r>
              <a:rPr lang="en-US" dirty="0"/>
              <a:t>Thank you for listening!</a:t>
            </a:r>
            <a:br>
              <a:rPr lang="en-US" dirty="0"/>
            </a:br>
            <a:r>
              <a:rPr lang="en-US" dirty="0"/>
              <a:t>Any questions?</a:t>
            </a: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3C5F41-A687-AFFD-8719-384BEE89C295}"/>
              </a:ext>
            </a:extLst>
          </p:cNvPr>
          <p:cNvSpPr txBox="1"/>
          <p:nvPr/>
        </p:nvSpPr>
        <p:spPr>
          <a:xfrm>
            <a:off x="8234333" y="5898569"/>
            <a:ext cx="343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maximiliane.weishaeupl@ur.de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9F208D6-B940-A614-9132-D1AD9391560C}"/>
              </a:ext>
            </a:extLst>
          </p:cNvPr>
          <p:cNvSpPr txBox="1"/>
          <p:nvPr/>
        </p:nvSpPr>
        <p:spPr>
          <a:xfrm>
            <a:off x="8411059" y="5362575"/>
            <a:ext cx="319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ePrint</a:t>
            </a:r>
            <a:r>
              <a:rPr lang="en-GB" sz="3200" dirty="0"/>
              <a:t> 2024/190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C1950A48-95B3-2BA3-AAF5-11AE4BA54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7" y="1628800"/>
            <a:ext cx="6867566" cy="1175236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D6A7A101-394A-7F3F-BDF7-F557AFB8D765}"/>
              </a:ext>
            </a:extLst>
          </p:cNvPr>
          <p:cNvSpPr/>
          <p:nvPr/>
        </p:nvSpPr>
        <p:spPr>
          <a:xfrm>
            <a:off x="8238922" y="1908459"/>
            <a:ext cx="3600400" cy="1008113"/>
          </a:xfrm>
          <a:prstGeom prst="rect">
            <a:avLst/>
          </a:prstGeom>
          <a:noFill/>
          <a:ln>
            <a:solidFill>
              <a:srgbClr val="ACAC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Grafik 51" descr="Abzeichen Silhouette">
            <a:extLst>
              <a:ext uri="{FF2B5EF4-FFF2-40B4-BE49-F238E27FC236}">
                <a16:creationId xmlns:a16="http://schemas.microsoft.com/office/drawing/2014/main" id="{5CE94E42-3073-6E1F-6919-039A501A6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250" y="3099600"/>
            <a:ext cx="612000" cy="612000"/>
          </a:xfrm>
          <a:prstGeom prst="rect">
            <a:avLst/>
          </a:prstGeom>
        </p:spPr>
      </p:pic>
      <p:pic>
        <p:nvPicPr>
          <p:cNvPr id="54" name="Grafik 53" descr="Marke 1 Silhouette">
            <a:extLst>
              <a:ext uri="{FF2B5EF4-FFF2-40B4-BE49-F238E27FC236}">
                <a16:creationId xmlns:a16="http://schemas.microsoft.com/office/drawing/2014/main" id="{C1204001-563A-4F22-3D98-96B0BA893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352" y="1340768"/>
            <a:ext cx="612000" cy="61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427777-EB38-CD45-C65F-97613FC4EFE7}"/>
              </a:ext>
            </a:extLst>
          </p:cNvPr>
          <p:cNvSpPr txBox="1">
            <a:spLocks/>
          </p:cNvSpPr>
          <p:nvPr/>
        </p:nvSpPr>
        <p:spPr>
          <a:xfrm>
            <a:off x="335491" y="723009"/>
            <a:ext cx="9584267" cy="473739"/>
          </a:xfrm>
          <a:prstGeom prst="rect">
            <a:avLst/>
          </a:prstGeom>
        </p:spPr>
        <p:txBody>
          <a:bodyPr/>
          <a:lstStyle>
            <a:lvl1pPr algn="l" defTabSz="216992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Frutiger Next LT W1G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Conclusion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131249-6C79-F6B6-34D6-3512D8A03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591" y="3144279"/>
            <a:ext cx="4507418" cy="3146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04A9CE-9F22-EA87-E15D-A66E884A4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5507" y="3429000"/>
            <a:ext cx="186565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61E08-47FA-E9A9-DCA4-B7001EEB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FD185-E496-E2B5-43EC-BF3248266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91" y="1340768"/>
            <a:ext cx="11537817" cy="5040546"/>
          </a:xfrm>
        </p:spPr>
        <p:txBody>
          <a:bodyPr>
            <a:normAutofit fontScale="92500"/>
          </a:bodyPr>
          <a:lstStyle/>
          <a:p>
            <a:pPr marL="1335088" indent="-1416050" algn="just"/>
            <a:r>
              <a:rPr lang="de-DE" dirty="0"/>
              <a:t>[ABN10]	Abdalla, </a:t>
            </a:r>
            <a:r>
              <a:rPr lang="de-DE" dirty="0" err="1"/>
              <a:t>Bellare</a:t>
            </a:r>
            <a:r>
              <a:rPr lang="de-DE" dirty="0"/>
              <a:t>, Neven. Robust Encryption. TCC 2010.</a:t>
            </a:r>
          </a:p>
          <a:p>
            <a:pPr marL="1335088" indent="-1416050" algn="just"/>
            <a:r>
              <a:rPr lang="en-GB" dirty="0"/>
              <a:t>[ADG+22]	Albertini, Duong, </a:t>
            </a:r>
            <a:r>
              <a:rPr lang="en-GB" dirty="0" err="1"/>
              <a:t>Gueron</a:t>
            </a:r>
            <a:r>
              <a:rPr lang="en-GB" dirty="0"/>
              <a:t>, </a:t>
            </a:r>
            <a:r>
              <a:rPr lang="en-GB" dirty="0" err="1"/>
              <a:t>Kölbl</a:t>
            </a:r>
            <a:r>
              <a:rPr lang="en-GB" dirty="0"/>
              <a:t>, </a:t>
            </a:r>
            <a:r>
              <a:rPr lang="en-GB" dirty="0" err="1"/>
              <a:t>Luykx</a:t>
            </a:r>
            <a:r>
              <a:rPr lang="en-GB" dirty="0"/>
              <a:t>, and </a:t>
            </a:r>
            <a:r>
              <a:rPr lang="en-GB" dirty="0" err="1"/>
              <a:t>Schmieg</a:t>
            </a:r>
            <a:r>
              <a:rPr lang="en-GB" dirty="0"/>
              <a:t>. How to abuse and fix authenticated encryption without key commitment. USENIX Security 2022. </a:t>
            </a:r>
          </a:p>
          <a:p>
            <a:pPr marL="1335088" indent="-1416050" algn="just"/>
            <a:r>
              <a:rPr lang="en-GB" dirty="0"/>
              <a:t>[BH22] 	</a:t>
            </a:r>
            <a:r>
              <a:rPr lang="en-GB" dirty="0" err="1"/>
              <a:t>Bellare</a:t>
            </a:r>
            <a:r>
              <a:rPr lang="en-GB" dirty="0"/>
              <a:t> and Hoang. Efficient schemes for committing authenticated encryption. EUROCRYPT 2022.</a:t>
            </a:r>
          </a:p>
          <a:p>
            <a:pPr marL="1335088" indent="-1416050" algn="just"/>
            <a:r>
              <a:rPr lang="en-GB" dirty="0"/>
              <a:t>[BMOS17]	Barwell, Martin, Oswald, and Stam. Authenticated encryption in the face of protocol and side channel leakage. ASIACRYPT 2017.</a:t>
            </a:r>
          </a:p>
          <a:p>
            <a:pPr marL="1335088" indent="-1416050" algn="just"/>
            <a:r>
              <a:rPr lang="en-GB" dirty="0"/>
              <a:t>[BN00]	</a:t>
            </a:r>
            <a:r>
              <a:rPr lang="en-GB" dirty="0" err="1"/>
              <a:t>Bellare</a:t>
            </a:r>
            <a:r>
              <a:rPr lang="en-GB" dirty="0"/>
              <a:t> and </a:t>
            </a:r>
            <a:r>
              <a:rPr lang="en-GB" dirty="0" err="1"/>
              <a:t>Namprempre</a:t>
            </a:r>
            <a:r>
              <a:rPr lang="en-GB" dirty="0"/>
              <a:t>. Authenticated encryption: Relations among notions and analysis of the generic composition paradigm. ASIACRYPT 2000.</a:t>
            </a:r>
          </a:p>
          <a:p>
            <a:pPr marL="1335088" indent="-1416050" algn="just"/>
            <a:r>
              <a:rPr lang="en-GB" dirty="0"/>
              <a:t>[CR22]	Chan and </a:t>
            </a:r>
            <a:r>
              <a:rPr lang="en-GB" dirty="0" err="1"/>
              <a:t>Rogaway</a:t>
            </a:r>
            <a:r>
              <a:rPr lang="en-GB" dirty="0"/>
              <a:t>. On committing authenticated-encryption. ESORICS 2022.</a:t>
            </a:r>
          </a:p>
          <a:p>
            <a:pPr marL="1335088" indent="-1416050" algn="just"/>
            <a:r>
              <a:rPr lang="en-GB" dirty="0"/>
              <a:t>[DGRW18] 	</a:t>
            </a:r>
            <a:r>
              <a:rPr lang="en-GB" dirty="0" err="1"/>
              <a:t>Dodis</a:t>
            </a:r>
            <a:r>
              <a:rPr lang="en-GB" dirty="0"/>
              <a:t>, Grubbs, </a:t>
            </a:r>
            <a:r>
              <a:rPr lang="en-GB" dirty="0" err="1"/>
              <a:t>Ristenpart</a:t>
            </a:r>
            <a:r>
              <a:rPr lang="en-GB" dirty="0"/>
              <a:t>, and </a:t>
            </a:r>
            <a:r>
              <a:rPr lang="en-GB" dirty="0" err="1"/>
              <a:t>Woodage</a:t>
            </a:r>
            <a:r>
              <a:rPr lang="en-GB" dirty="0"/>
              <a:t>. Fast message franking: From invisible salamanders to </a:t>
            </a:r>
            <a:r>
              <a:rPr lang="en-GB" dirty="0" err="1"/>
              <a:t>encryptment</a:t>
            </a:r>
            <a:r>
              <a:rPr lang="en-GB" dirty="0"/>
              <a:t>. CRYPTO 2018.</a:t>
            </a:r>
          </a:p>
          <a:p>
            <a:pPr marL="1335088" indent="-1416050" algn="just"/>
            <a:r>
              <a:rPr lang="de-DE" dirty="0"/>
              <a:t>[DJS19]	</a:t>
            </a:r>
            <a:r>
              <a:rPr lang="de-DE" dirty="0" err="1"/>
              <a:t>Degabriele</a:t>
            </a:r>
            <a:r>
              <a:rPr lang="de-DE" dirty="0"/>
              <a:t>, Janson, and Struck. </a:t>
            </a:r>
            <a:r>
              <a:rPr lang="de-DE" dirty="0" err="1"/>
              <a:t>Sponges</a:t>
            </a:r>
            <a:r>
              <a:rPr lang="de-DE" dirty="0"/>
              <a:t> </a:t>
            </a:r>
            <a:r>
              <a:rPr lang="de-DE" dirty="0" err="1"/>
              <a:t>resist</a:t>
            </a:r>
            <a:r>
              <a:rPr lang="de-DE" dirty="0"/>
              <a:t> </a:t>
            </a:r>
            <a:r>
              <a:rPr lang="de-DE" dirty="0" err="1"/>
              <a:t>leakage</a:t>
            </a:r>
            <a:r>
              <a:rPr lang="de-DE" dirty="0"/>
              <a:t>: The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authenticated</a:t>
            </a:r>
            <a:r>
              <a:rPr lang="de-DE" dirty="0"/>
              <a:t> </a:t>
            </a:r>
            <a:r>
              <a:rPr lang="de-DE" dirty="0" err="1"/>
              <a:t>encryption</a:t>
            </a:r>
            <a:r>
              <a:rPr lang="de-DE" dirty="0"/>
              <a:t>. ASIACRYPT 2019.</a:t>
            </a:r>
          </a:p>
          <a:p>
            <a:pPr marL="1335088" indent="-1416050" algn="just"/>
            <a:r>
              <a:rPr lang="de-DE" dirty="0"/>
              <a:t>[FLPQ13]	</a:t>
            </a:r>
            <a:r>
              <a:rPr lang="de-DE" dirty="0" err="1"/>
              <a:t>Farshim</a:t>
            </a:r>
            <a:r>
              <a:rPr lang="de-DE" dirty="0"/>
              <a:t>, </a:t>
            </a:r>
            <a:r>
              <a:rPr lang="de-DE" dirty="0" err="1"/>
              <a:t>Libert</a:t>
            </a:r>
            <a:r>
              <a:rPr lang="de-DE" dirty="0"/>
              <a:t>, Paterson, and </a:t>
            </a:r>
            <a:r>
              <a:rPr lang="de-DE" dirty="0" err="1"/>
              <a:t>Quaglia</a:t>
            </a:r>
            <a:r>
              <a:rPr lang="de-DE" dirty="0"/>
              <a:t>. Robust Encryption, Revisited. PKC 2013.</a:t>
            </a:r>
          </a:p>
          <a:p>
            <a:pPr marL="1335088" indent="-1416050" algn="just"/>
            <a:r>
              <a:rPr lang="de-DE" dirty="0"/>
              <a:t>[FOR17]	</a:t>
            </a:r>
            <a:r>
              <a:rPr lang="de-DE" dirty="0" err="1"/>
              <a:t>Farshim</a:t>
            </a:r>
            <a:r>
              <a:rPr lang="de-DE" dirty="0"/>
              <a:t>, </a:t>
            </a:r>
            <a:r>
              <a:rPr lang="de-DE" dirty="0" err="1"/>
              <a:t>Orlandi</a:t>
            </a:r>
            <a:r>
              <a:rPr lang="de-DE" dirty="0"/>
              <a:t>, and </a:t>
            </a:r>
            <a:r>
              <a:rPr lang="de-DE" dirty="0" err="1"/>
              <a:t>Roşie</a:t>
            </a:r>
            <a:r>
              <a:rPr lang="de-DE" dirty="0"/>
              <a:t>. Security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symmetric</a:t>
            </a:r>
            <a:r>
              <a:rPr lang="de-DE" dirty="0"/>
              <a:t> primitives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incorrect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keys</a:t>
            </a:r>
            <a:r>
              <a:rPr lang="de-DE" dirty="0"/>
              <a:t>. IACR Trans. </a:t>
            </a:r>
            <a:r>
              <a:rPr lang="de-DE" dirty="0" err="1"/>
              <a:t>Symm</a:t>
            </a:r>
            <a:r>
              <a:rPr lang="de-DE" dirty="0"/>
              <a:t>. </a:t>
            </a:r>
            <a:r>
              <a:rPr lang="de-DE" dirty="0" err="1"/>
              <a:t>Cryptol</a:t>
            </a:r>
            <a:r>
              <a:rPr lang="de-DE" dirty="0"/>
              <a:t>., </a:t>
            </a:r>
          </a:p>
          <a:p>
            <a:pPr marL="1335088" indent="-1416050" algn="just"/>
            <a:r>
              <a:rPr lang="en-GB" dirty="0"/>
              <a:t>[LGR21] 	Len, Grubbs, and </a:t>
            </a:r>
            <a:r>
              <a:rPr lang="en-GB" dirty="0" err="1"/>
              <a:t>Ristenpart</a:t>
            </a:r>
            <a:r>
              <a:rPr lang="en-GB" dirty="0"/>
              <a:t>. Partitioning oracle attacks. USENIX Security 2021.</a:t>
            </a:r>
          </a:p>
          <a:p>
            <a:pPr marL="1335088" indent="-1416050" algn="just"/>
            <a:r>
              <a:rPr lang="en-GB" dirty="0"/>
              <a:t>[MLGR23]	</a:t>
            </a:r>
            <a:r>
              <a:rPr lang="en-GB" dirty="0" err="1"/>
              <a:t>Menda</a:t>
            </a:r>
            <a:r>
              <a:rPr lang="en-GB" dirty="0"/>
              <a:t>, Len, Grubbs, and </a:t>
            </a:r>
            <a:r>
              <a:rPr lang="en-GB" dirty="0" err="1"/>
              <a:t>Ristenpart</a:t>
            </a:r>
            <a:r>
              <a:rPr lang="en-GB" dirty="0"/>
              <a:t>. Context discovery and commitment attacks - how to break CCM, EAX, SIV, and more. EUROCRYPT 2023.</a:t>
            </a:r>
          </a:p>
          <a:p>
            <a:pPr marL="1335088" indent="-1416050" algn="just"/>
            <a:r>
              <a:rPr lang="en-GB" dirty="0"/>
              <a:t>[NRS14]	</a:t>
            </a:r>
            <a:r>
              <a:rPr lang="en-GB" dirty="0" err="1"/>
              <a:t>Namprempre</a:t>
            </a:r>
            <a:r>
              <a:rPr lang="en-GB" dirty="0"/>
              <a:t>, </a:t>
            </a:r>
            <a:r>
              <a:rPr lang="en-GB" dirty="0" err="1"/>
              <a:t>Rogaway</a:t>
            </a:r>
            <a:r>
              <a:rPr lang="en-GB" dirty="0"/>
              <a:t>, and Shrimpton. Reconsidering generic composition. EUROCRYPT 2014.</a:t>
            </a:r>
          </a:p>
          <a:p>
            <a:pPr marL="1335088" indent="-1416050" algn="just"/>
            <a:r>
              <a:rPr lang="en-GB" dirty="0"/>
              <a:t>[SD17]	</a:t>
            </a:r>
            <a:r>
              <a:rPr lang="en-US" dirty="0" err="1"/>
              <a:t>Samwel</a:t>
            </a:r>
            <a:r>
              <a:rPr lang="en-US" dirty="0"/>
              <a:t> and Daemen. DPA on hardware implementations of Ascon and </a:t>
            </a:r>
            <a:r>
              <a:rPr lang="en-US" dirty="0" err="1"/>
              <a:t>Keyak</a:t>
            </a:r>
            <a:r>
              <a:rPr lang="en-US" dirty="0"/>
              <a:t>. Computing Frontiers Conference 2017. </a:t>
            </a:r>
          </a:p>
          <a:p>
            <a:pPr marL="1335088" indent="-1416050" algn="just"/>
            <a:r>
              <a:rPr lang="en-US" dirty="0"/>
              <a:t>[Via22]	</a:t>
            </a:r>
            <a:r>
              <a:rPr lang="en-US" dirty="0" err="1"/>
              <a:t>Vialar</a:t>
            </a:r>
            <a:r>
              <a:rPr lang="en-US" dirty="0"/>
              <a:t>. Fast Side-Channel Key-Recovery Attack against Elephant Dumbo. Cryptology </a:t>
            </a:r>
            <a:r>
              <a:rPr lang="en-US" dirty="0" err="1"/>
              <a:t>ePrint</a:t>
            </a:r>
            <a:r>
              <a:rPr lang="en-US" dirty="0"/>
              <a:t> Archive, Paper 2022/446.</a:t>
            </a:r>
          </a:p>
          <a:p>
            <a:pPr marL="1335088" indent="-1416050" algn="just"/>
            <a:r>
              <a:rPr lang="en-US" dirty="0"/>
              <a:t>[WP23]	</a:t>
            </a:r>
            <a:r>
              <a:rPr lang="en-US" dirty="0" err="1"/>
              <a:t>Weissbart</a:t>
            </a:r>
            <a:r>
              <a:rPr lang="en-US" dirty="0"/>
              <a:t> and </a:t>
            </a:r>
            <a:r>
              <a:rPr lang="en-US" dirty="0" err="1"/>
              <a:t>Picek</a:t>
            </a:r>
            <a:r>
              <a:rPr lang="en-US" dirty="0"/>
              <a:t>. Lightweight but Not Easy: Side-channel Analysis of the Ascon Authenticated Cipher on a 32-bit Microcontroller. Cryptology </a:t>
            </a:r>
            <a:r>
              <a:rPr lang="en-US" dirty="0" err="1"/>
              <a:t>ePrint</a:t>
            </a:r>
            <a:r>
              <a:rPr lang="en-US" dirty="0"/>
              <a:t> Archive, Paper 2023/1598.</a:t>
            </a:r>
          </a:p>
          <a:p>
            <a:pPr marL="1335088" indent="-1416050"/>
            <a:endParaRPr lang="de-DE" dirty="0"/>
          </a:p>
          <a:p>
            <a:pPr marL="1335088" indent="-1416050"/>
            <a:endParaRPr lang="en-US" dirty="0"/>
          </a:p>
          <a:p>
            <a:pPr marL="1335088" indent="-141605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38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BE7C2-7268-1DEC-B6B6-84AECDAC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Motivation: Why Committing Security?</a:t>
            </a:r>
          </a:p>
        </p:txBody>
      </p:sp>
      <p:pic>
        <p:nvPicPr>
          <p:cNvPr id="4" name="Inhaltsplatzhalter 11" descr="Mann mit einfarbiger Füllung">
            <a:extLst>
              <a:ext uri="{FF2B5EF4-FFF2-40B4-BE49-F238E27FC236}">
                <a16:creationId xmlns:a16="http://schemas.microsoft.com/office/drawing/2014/main" id="{16C6D196-614C-0F33-0AE7-044D854AE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9776" y="2836024"/>
            <a:ext cx="1509349" cy="1509349"/>
          </a:xfrm>
        </p:spPr>
      </p:pic>
      <p:pic>
        <p:nvPicPr>
          <p:cNvPr id="6" name="Grafik 5" descr="Frau mit einfarbiger Füllung">
            <a:extLst>
              <a:ext uri="{FF2B5EF4-FFF2-40B4-BE49-F238E27FC236}">
                <a16:creationId xmlns:a16="http://schemas.microsoft.com/office/drawing/2014/main" id="{708FA7B2-AFEC-FA42-95AC-5A45890F5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041" y="2855033"/>
            <a:ext cx="1509349" cy="1509349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6DB45EE-F94F-51F1-8A03-0E92089D8E2D}"/>
              </a:ext>
            </a:extLst>
          </p:cNvPr>
          <p:cNvCxnSpPr>
            <a:cxnSpLocks/>
          </p:cNvCxnSpPr>
          <p:nvPr/>
        </p:nvCxnSpPr>
        <p:spPr>
          <a:xfrm flipH="1">
            <a:off x="1741285" y="3493871"/>
            <a:ext cx="2471058" cy="2258"/>
          </a:xfrm>
          <a:prstGeom prst="straightConnector1">
            <a:avLst/>
          </a:prstGeom>
          <a:ln w="190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D3DBF26-FA20-912B-6F7E-497DBDCED9F4}"/>
              </a:ext>
            </a:extLst>
          </p:cNvPr>
          <p:cNvSpPr txBox="1"/>
          <p:nvPr/>
        </p:nvSpPr>
        <p:spPr>
          <a:xfrm>
            <a:off x="681913" y="434537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Alice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223CE1C-3EA5-B0C6-18AE-97EC5D905BA0}"/>
              </a:ext>
            </a:extLst>
          </p:cNvPr>
          <p:cNvSpPr txBox="1"/>
          <p:nvPr/>
        </p:nvSpPr>
        <p:spPr>
          <a:xfrm>
            <a:off x="4557770" y="4345373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Bob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9B42319-D3DD-2EAC-BF29-7EA2F2A190BA}"/>
              </a:ext>
            </a:extLst>
          </p:cNvPr>
          <p:cNvSpPr txBox="1"/>
          <p:nvPr/>
        </p:nvSpPr>
        <p:spPr>
          <a:xfrm>
            <a:off x="1107723" y="5245978"/>
            <a:ext cx="397089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0" i="0" u="sng" dirty="0">
                <a:ea typeface="Cambria Math" panose="02040503050406030204" pitchFamily="18" charset="0"/>
              </a:rPr>
              <a:t>Further </a:t>
            </a:r>
            <a:r>
              <a:rPr lang="de-DE" b="0" i="0" u="sng" dirty="0" err="1">
                <a:ea typeface="Cambria Math" panose="02040503050406030204" pitchFamily="18" charset="0"/>
              </a:rPr>
              <a:t>attacks</a:t>
            </a:r>
            <a:r>
              <a:rPr lang="de-DE" b="0" i="0" u="sng" dirty="0">
                <a:ea typeface="Cambria Math" panose="02040503050406030204" pitchFamily="18" charset="0"/>
              </a:rPr>
              <a:t>:</a:t>
            </a:r>
            <a:endParaRPr lang="de-DE" dirty="0"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Fast message franking [DGRW18] </a:t>
            </a: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S</a:t>
            </a:r>
            <a:r>
              <a:rPr lang="en-GB" sz="1800" b="0" i="0" u="none" strike="noStrike" baseline="0" dirty="0">
                <a:latin typeface="Calibri" panose="020F0502020204030204" pitchFamily="34" charset="0"/>
              </a:rPr>
              <a:t>ubscribe with Google attack [</a:t>
            </a:r>
            <a:r>
              <a:rPr lang="en-GB" dirty="0"/>
              <a:t>ADG+22</a:t>
            </a:r>
            <a:r>
              <a:rPr lang="en-GB" sz="1800" b="0" i="0" u="none" strike="noStrike" baseline="0" dirty="0">
                <a:latin typeface="Calibri" panose="020F0502020204030204" pitchFamily="34" charset="0"/>
              </a:rPr>
              <a:t>]</a:t>
            </a:r>
            <a:endParaRPr lang="de-DE" b="0" i="0" dirty="0"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i="0" dirty="0">
              <a:ea typeface="Cambria Math" panose="020405030504060302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A787B21-879A-12CC-00AD-80C7942F83CE}"/>
              </a:ext>
            </a:extLst>
          </p:cNvPr>
          <p:cNvSpPr txBox="1"/>
          <p:nvPr/>
        </p:nvSpPr>
        <p:spPr>
          <a:xfrm>
            <a:off x="337254" y="1331476"/>
            <a:ext cx="343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err="1">
                <a:ea typeface="Cambria Math" panose="02040503050406030204" pitchFamily="18" charset="0"/>
              </a:rPr>
              <a:t>Partitioning</a:t>
            </a:r>
            <a:r>
              <a:rPr lang="de-DE" b="0" i="0" dirty="0">
                <a:ea typeface="Cambria Math" panose="02040503050406030204" pitchFamily="18" charset="0"/>
              </a:rPr>
              <a:t> </a:t>
            </a:r>
            <a:r>
              <a:rPr lang="de-DE" b="0" i="0" dirty="0" err="1">
                <a:ea typeface="Cambria Math" panose="02040503050406030204" pitchFamily="18" charset="0"/>
              </a:rPr>
              <a:t>oracle</a:t>
            </a:r>
            <a:r>
              <a:rPr lang="de-DE" b="0" i="0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at</a:t>
            </a:r>
            <a:r>
              <a:rPr lang="de-DE" b="0" i="0" dirty="0" err="1">
                <a:ea typeface="Cambria Math" panose="02040503050406030204" pitchFamily="18" charset="0"/>
              </a:rPr>
              <a:t>tack</a:t>
            </a:r>
            <a:r>
              <a:rPr lang="en-GB" dirty="0"/>
              <a:t> [LGR21]:</a:t>
            </a: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C89A00DD-EA7B-2B1D-4CF8-FF22D159D7B0}"/>
              </a:ext>
            </a:extLst>
          </p:cNvPr>
          <p:cNvGrpSpPr/>
          <p:nvPr/>
        </p:nvGrpSpPr>
        <p:grpSpPr>
          <a:xfrm>
            <a:off x="9680234" y="1560263"/>
            <a:ext cx="1230995" cy="1548664"/>
            <a:chOff x="9692172" y="1800868"/>
            <a:chExt cx="1230995" cy="1548664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30F11FE-CE09-CC2D-C852-1D4F28F4A060}"/>
                </a:ext>
              </a:extLst>
            </p:cNvPr>
            <p:cNvSpPr/>
            <p:nvPr/>
          </p:nvSpPr>
          <p:spPr>
            <a:xfrm>
              <a:off x="9692172" y="1800868"/>
              <a:ext cx="1230995" cy="154866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639950E6-71E2-791D-F2FD-B55619812D10}"/>
                    </a:ext>
                  </a:extLst>
                </p:cNvPr>
                <p:cNvSpPr txBox="1"/>
                <p:nvPr/>
              </p:nvSpPr>
              <p:spPr>
                <a:xfrm>
                  <a:off x="10312337" y="1838540"/>
                  <a:ext cx="503402" cy="14773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639950E6-71E2-791D-F2FD-B55619812D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2337" y="1838540"/>
                  <a:ext cx="503402" cy="14773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2E53C020-4E31-19B6-A3CD-08856150D48A}"/>
                    </a:ext>
                  </a:extLst>
                </p:cNvPr>
                <p:cNvSpPr txBox="1"/>
                <p:nvPr/>
              </p:nvSpPr>
              <p:spPr>
                <a:xfrm>
                  <a:off x="9776932" y="1836536"/>
                  <a:ext cx="503402" cy="14773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2E53C020-4E31-19B6-A3CD-08856150D4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932" y="1836536"/>
                  <a:ext cx="503402" cy="14773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Grafik 46" descr="Fragezeichen mit einfarbiger Füllung">
            <a:extLst>
              <a:ext uri="{FF2B5EF4-FFF2-40B4-BE49-F238E27FC236}">
                <a16:creationId xmlns:a16="http://schemas.microsoft.com/office/drawing/2014/main" id="{3EA50E75-6607-92E0-D922-DC8B8073F4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219" y="2653353"/>
            <a:ext cx="476821" cy="476821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F17EB4D5-6108-7129-28DF-4E24E7893039}"/>
              </a:ext>
            </a:extLst>
          </p:cNvPr>
          <p:cNvSpPr txBox="1"/>
          <p:nvPr/>
        </p:nvSpPr>
        <p:spPr>
          <a:xfrm>
            <a:off x="481892" y="2288499"/>
            <a:ext cx="10472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dirty="0">
                <a:solidFill>
                  <a:srgbClr val="7F7F7F"/>
                </a:solidFill>
              </a:rPr>
              <a:t>Decryption</a:t>
            </a:r>
          </a:p>
          <a:p>
            <a:pPr algn="ctr"/>
            <a:r>
              <a:rPr lang="en-GB" sz="1500" dirty="0">
                <a:solidFill>
                  <a:srgbClr val="7F7F7F"/>
                </a:solidFill>
              </a:rPr>
              <a:t>error</a:t>
            </a:r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554C818B-437D-BF54-29C8-D30A3EE7CDB0}"/>
              </a:ext>
            </a:extLst>
          </p:cNvPr>
          <p:cNvCxnSpPr>
            <a:cxnSpLocks/>
          </p:cNvCxnSpPr>
          <p:nvPr/>
        </p:nvCxnSpPr>
        <p:spPr>
          <a:xfrm flipH="1">
            <a:off x="9692172" y="3125936"/>
            <a:ext cx="615498" cy="476682"/>
          </a:xfrm>
          <a:prstGeom prst="straightConnector1">
            <a:avLst/>
          </a:prstGeom>
          <a:ln w="190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94CA8CE2-8FDA-94D9-98D2-273490F243A6}"/>
              </a:ext>
            </a:extLst>
          </p:cNvPr>
          <p:cNvCxnSpPr>
            <a:cxnSpLocks/>
          </p:cNvCxnSpPr>
          <p:nvPr/>
        </p:nvCxnSpPr>
        <p:spPr>
          <a:xfrm>
            <a:off x="10307670" y="3131953"/>
            <a:ext cx="682847" cy="470665"/>
          </a:xfrm>
          <a:prstGeom prst="straightConnector1">
            <a:avLst/>
          </a:prstGeom>
          <a:ln w="190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>
            <a:extLst>
              <a:ext uri="{FF2B5EF4-FFF2-40B4-BE49-F238E27FC236}">
                <a16:creationId xmlns:a16="http://schemas.microsoft.com/office/drawing/2014/main" id="{DC5E9981-D45A-7B51-04D1-AA78B7504B84}"/>
              </a:ext>
            </a:extLst>
          </p:cNvPr>
          <p:cNvSpPr/>
          <p:nvPr/>
        </p:nvSpPr>
        <p:spPr>
          <a:xfrm>
            <a:off x="9296219" y="3652318"/>
            <a:ext cx="539635" cy="1477328"/>
          </a:xfrm>
          <a:prstGeom prst="rect">
            <a:avLst/>
          </a:prstGeom>
          <a:noFill/>
          <a:ln>
            <a:solidFill>
              <a:srgbClr val="DA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A2F2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03EF7ED9-70A6-84F5-99CF-036D51EE2497}"/>
                  </a:ext>
                </a:extLst>
              </p:cNvPr>
              <p:cNvSpPr txBox="1"/>
              <p:nvPr/>
            </p:nvSpPr>
            <p:spPr>
              <a:xfrm>
                <a:off x="5754146" y="2101386"/>
                <a:ext cx="2847471" cy="4092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such that: </a:t>
                </a:r>
                <a:r>
                  <a:rPr lang="de-DE" dirty="0">
                    <a:latin typeface="Cambria Math" panose="02040503050406030204" pitchFamily="18" charset="0"/>
                  </a:rPr>
                  <a:t>          </a:t>
                </a:r>
              </a:p>
              <a:p>
                <a:r>
                  <a:rPr lang="de-DE" dirty="0">
                    <a:latin typeface="Cambria Math" panose="02040503050406030204" pitchFamily="18" charset="0"/>
                  </a:rPr>
                  <a:t>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50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de-DE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sz="15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sz="1500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5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de-DE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sz="15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de-DE" sz="15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de-DE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sz="15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de-DE" sz="15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de-DE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sz="15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de-DE" sz="15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de-DE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sz="15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de-DE" sz="1500" b="0" dirty="0">
                  <a:ea typeface="Cambria Math" panose="02040503050406030204" pitchFamily="18" charset="0"/>
                </a:endParaRPr>
              </a:p>
              <a:p>
                <a:pPr algn="ctr"/>
                <a:endParaRPr lang="en-GB" dirty="0"/>
              </a:p>
              <a:p>
                <a:pPr marL="536575" indent="-536575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50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de-DE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de-DE" sz="1500" dirty="0">
                  <a:ea typeface="Cambria Math" panose="02040503050406030204" pitchFamily="18" charset="0"/>
                </a:endParaRPr>
              </a:p>
              <a:p>
                <a:pPr marL="536575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5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de-DE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sz="15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de-DE" sz="15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6575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5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de-DE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sz="15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de-DE" sz="15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6575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5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de-DE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sz="15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de-DE" sz="1500" b="0" dirty="0">
                  <a:ea typeface="Cambria Math" panose="02040503050406030204" pitchFamily="18" charset="0"/>
                </a:endParaRPr>
              </a:p>
              <a:p>
                <a:pPr marL="536575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5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de-DE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sz="15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de-DE" sz="1500" b="0" dirty="0">
                  <a:ea typeface="Cambria Math" panose="02040503050406030204" pitchFamily="18" charset="0"/>
                </a:endParaRPr>
              </a:p>
              <a:p>
                <a:endParaRPr lang="de-DE" b="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03EF7ED9-70A6-84F5-99CF-036D51EE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46" y="2101386"/>
                <a:ext cx="2847471" cy="4092852"/>
              </a:xfrm>
              <a:prstGeom prst="rect">
                <a:avLst/>
              </a:prstGeom>
              <a:blipFill>
                <a:blip r:embed="rId11"/>
                <a:stretch>
                  <a:fillRect l="-1927" t="-894" r="-4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Geschweifte Klammer rechts 71">
            <a:extLst>
              <a:ext uri="{FF2B5EF4-FFF2-40B4-BE49-F238E27FC236}">
                <a16:creationId xmlns:a16="http://schemas.microsoft.com/office/drawing/2014/main" id="{1A5A01AA-BFA7-1F34-E33E-9C5B2ACAB672}"/>
              </a:ext>
            </a:extLst>
          </p:cNvPr>
          <p:cNvSpPr/>
          <p:nvPr/>
        </p:nvSpPr>
        <p:spPr>
          <a:xfrm rot="10800000">
            <a:off x="8828269" y="3671944"/>
            <a:ext cx="205002" cy="1459568"/>
          </a:xfrm>
          <a:prstGeom prst="rightBrac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31545EB6-F24C-B11C-9BD8-E0EAFBD9BF4C}"/>
                  </a:ext>
                </a:extLst>
              </p:cNvPr>
              <p:cNvSpPr txBox="1"/>
              <p:nvPr/>
            </p:nvSpPr>
            <p:spPr>
              <a:xfrm>
                <a:off x="780617" y="4620514"/>
                <a:ext cx="432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31545EB6-F24C-B11C-9BD8-E0EAFBD9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17" y="4620514"/>
                <a:ext cx="43219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49162490-0182-9220-FEB4-C66E63E4C611}"/>
                  </a:ext>
                </a:extLst>
              </p:cNvPr>
              <p:cNvSpPr txBox="1"/>
              <p:nvPr/>
            </p:nvSpPr>
            <p:spPr>
              <a:xfrm>
                <a:off x="4590279" y="4627889"/>
                <a:ext cx="488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49162490-0182-9220-FEB4-C66E63E4C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79" y="4627889"/>
                <a:ext cx="48833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197E8F24-5357-C8AC-6B02-850230983E25}"/>
              </a:ext>
            </a:extLst>
          </p:cNvPr>
          <p:cNvCxnSpPr>
            <a:cxnSpLocks/>
          </p:cNvCxnSpPr>
          <p:nvPr/>
        </p:nvCxnSpPr>
        <p:spPr>
          <a:xfrm>
            <a:off x="1747144" y="3738304"/>
            <a:ext cx="2471058" cy="2258"/>
          </a:xfrm>
          <a:prstGeom prst="straightConnector1">
            <a:avLst/>
          </a:prstGeom>
          <a:ln w="190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854C4060-9830-07BA-B21E-311204BCFDA0}"/>
                  </a:ext>
                </a:extLst>
              </p:cNvPr>
              <p:cNvSpPr txBox="1"/>
              <p:nvPr/>
            </p:nvSpPr>
            <p:spPr>
              <a:xfrm>
                <a:off x="9320984" y="3652318"/>
                <a:ext cx="50340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854C4060-9830-07BA-B21E-311204BC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984" y="3652318"/>
                <a:ext cx="503402" cy="14773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D122FC5E-2162-F547-E843-308B87DE0632}"/>
                  </a:ext>
                </a:extLst>
              </p:cNvPr>
              <p:cNvSpPr txBox="1"/>
              <p:nvPr/>
            </p:nvSpPr>
            <p:spPr>
              <a:xfrm>
                <a:off x="10831077" y="3670078"/>
                <a:ext cx="50340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D122FC5E-2162-F547-E843-308B87DE0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077" y="3670078"/>
                <a:ext cx="503402" cy="14773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hteck 86">
            <a:extLst>
              <a:ext uri="{FF2B5EF4-FFF2-40B4-BE49-F238E27FC236}">
                <a16:creationId xmlns:a16="http://schemas.microsoft.com/office/drawing/2014/main" id="{D76BA58B-152D-CD0A-EC8C-2A87EF9CD2CF}"/>
              </a:ext>
            </a:extLst>
          </p:cNvPr>
          <p:cNvSpPr/>
          <p:nvPr/>
        </p:nvSpPr>
        <p:spPr>
          <a:xfrm>
            <a:off x="10803801" y="3679205"/>
            <a:ext cx="539635" cy="1477328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A2F2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704DA8C7-39FC-F4A3-586D-285BCE5D8DCF}"/>
                  </a:ext>
                </a:extLst>
              </p:cNvPr>
              <p:cNvSpPr txBox="1"/>
              <p:nvPr/>
            </p:nvSpPr>
            <p:spPr>
              <a:xfrm>
                <a:off x="9369456" y="5179346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704DA8C7-39FC-F4A3-586D-285BCE5D8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456" y="5179346"/>
                <a:ext cx="451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64CC6229-AC3B-0881-9F5C-6BB8617C8AD0}"/>
                  </a:ext>
                </a:extLst>
              </p:cNvPr>
              <p:cNvSpPr txBox="1"/>
              <p:nvPr/>
            </p:nvSpPr>
            <p:spPr>
              <a:xfrm>
                <a:off x="10880424" y="5184657"/>
                <a:ext cx="456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64CC6229-AC3B-0881-9F5C-6BB8617C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424" y="5184657"/>
                <a:ext cx="45659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hteck 89">
            <a:extLst>
              <a:ext uri="{FF2B5EF4-FFF2-40B4-BE49-F238E27FC236}">
                <a16:creationId xmlns:a16="http://schemas.microsoft.com/office/drawing/2014/main" id="{C9C6D865-366A-2B2F-CAEB-C07CF6B0A76E}"/>
              </a:ext>
            </a:extLst>
          </p:cNvPr>
          <p:cNvSpPr/>
          <p:nvPr/>
        </p:nvSpPr>
        <p:spPr>
          <a:xfrm>
            <a:off x="5715000" y="1845129"/>
            <a:ext cx="2847470" cy="3703549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Grafik 13" descr="Teufelsgesicht mit einfarbiger Füllung mit einfarbiger Füllung">
            <a:extLst>
              <a:ext uri="{FF2B5EF4-FFF2-40B4-BE49-F238E27FC236}">
                <a16:creationId xmlns:a16="http://schemas.microsoft.com/office/drawing/2014/main" id="{732BF8A4-DA8E-5D95-1E0B-CA4E277A55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75145" y="1356635"/>
            <a:ext cx="805471" cy="805471"/>
          </a:xfrm>
          <a:prstGeom prst="rect">
            <a:avLst/>
          </a:prstGeom>
        </p:spPr>
      </p:pic>
      <p:cxnSp>
        <p:nvCxnSpPr>
          <p:cNvPr id="92" name="Verbinder: gewinkelt 91">
            <a:extLst>
              <a:ext uri="{FF2B5EF4-FFF2-40B4-BE49-F238E27FC236}">
                <a16:creationId xmlns:a16="http://schemas.microsoft.com/office/drawing/2014/main" id="{57915C7A-6D5B-B68E-05CF-D7BAEA8F4BF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1285" y="2105513"/>
            <a:ext cx="3941712" cy="1112877"/>
          </a:xfrm>
          <a:prstGeom prst="bentConnector3">
            <a:avLst>
              <a:gd name="adj1" fmla="val 37365"/>
            </a:avLst>
          </a:prstGeom>
          <a:ln w="190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F22CDF00-DF23-5EE7-C5C9-66344C0D6F46}"/>
                  </a:ext>
                </a:extLst>
              </p:cNvPr>
              <p:cNvSpPr txBox="1"/>
              <p:nvPr/>
            </p:nvSpPr>
            <p:spPr>
              <a:xfrm>
                <a:off x="2844539" y="2826310"/>
                <a:ext cx="385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F22CDF00-DF23-5EE7-C5C9-66344C0D6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39" y="2826310"/>
                <a:ext cx="38555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6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/>
      <p:bldP spid="66" grpId="0" animBg="1"/>
      <p:bldP spid="71" grpId="0"/>
      <p:bldP spid="72" grpId="0" animBg="1"/>
      <p:bldP spid="84" grpId="0"/>
      <p:bldP spid="85" grpId="0"/>
      <p:bldP spid="87" grpId="0" animBg="1"/>
      <p:bldP spid="88" grpId="0"/>
      <p:bldP spid="89" grpId="0"/>
      <p:bldP spid="90" grpId="0" animBg="1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A14A8-72C7-1802-2628-D5B29B58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Motivation: Why Leakage Resilience?</a:t>
            </a:r>
          </a:p>
        </p:txBody>
      </p:sp>
      <p:pic>
        <p:nvPicPr>
          <p:cNvPr id="11" name="Inhaltsplatzhalter 11" descr="Mann mit einfarbiger Füllung">
            <a:extLst>
              <a:ext uri="{FF2B5EF4-FFF2-40B4-BE49-F238E27FC236}">
                <a16:creationId xmlns:a16="http://schemas.microsoft.com/office/drawing/2014/main" id="{95A20DE4-9D10-3BD3-0C25-D6FCA7B60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4723" y="2414415"/>
            <a:ext cx="1509349" cy="1509349"/>
          </a:xfrm>
        </p:spPr>
      </p:pic>
      <p:pic>
        <p:nvPicPr>
          <p:cNvPr id="13" name="Grafik 12" descr="Frau mit einfarbiger Füllung">
            <a:extLst>
              <a:ext uri="{FF2B5EF4-FFF2-40B4-BE49-F238E27FC236}">
                <a16:creationId xmlns:a16="http://schemas.microsoft.com/office/drawing/2014/main" id="{B434CFDE-21A0-A5B5-6023-03E6A8FF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246" y="2433424"/>
            <a:ext cx="1509349" cy="1509349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627EDAD-DDFC-0445-0CD2-CC4497F8B1DE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2275595" y="3169090"/>
            <a:ext cx="2959128" cy="19009"/>
          </a:xfrm>
          <a:prstGeom prst="straightConnector1">
            <a:avLst/>
          </a:prstGeom>
          <a:ln w="190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5F19695-EAB8-4E4D-6E24-B1588F765E7D}"/>
                  </a:ext>
                </a:extLst>
              </p:cNvPr>
              <p:cNvSpPr txBox="1"/>
              <p:nvPr/>
            </p:nvSpPr>
            <p:spPr>
              <a:xfrm>
                <a:off x="2564255" y="3331639"/>
                <a:ext cx="2194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5F19695-EAB8-4E4D-6E24-B1588F765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55" y="3331639"/>
                <a:ext cx="21942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fik 24" descr="Teufelsgesicht mit einfarbiger Füllung mit einfarbiger Füllung">
            <a:extLst>
              <a:ext uri="{FF2B5EF4-FFF2-40B4-BE49-F238E27FC236}">
                <a16:creationId xmlns:a16="http://schemas.microsoft.com/office/drawing/2014/main" id="{B2070135-428F-EC73-4096-EA84EADFD5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1628" y="2077418"/>
            <a:ext cx="547062" cy="54706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61BF117F-34FE-30F8-EAA0-07750AE44161}"/>
              </a:ext>
            </a:extLst>
          </p:cNvPr>
          <p:cNvSpPr txBox="1"/>
          <p:nvPr/>
        </p:nvSpPr>
        <p:spPr>
          <a:xfrm>
            <a:off x="1206118" y="392376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Alice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239B5DB-22A3-764E-D024-68A04AA62D95}"/>
              </a:ext>
            </a:extLst>
          </p:cNvPr>
          <p:cNvSpPr txBox="1"/>
          <p:nvPr/>
        </p:nvSpPr>
        <p:spPr>
          <a:xfrm>
            <a:off x="5712717" y="3923764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Bob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5CDFB0C-824C-1FB9-80A4-86B12EF91500}"/>
              </a:ext>
            </a:extLst>
          </p:cNvPr>
          <p:cNvSpPr txBox="1"/>
          <p:nvPr/>
        </p:nvSpPr>
        <p:spPr>
          <a:xfrm>
            <a:off x="335491" y="1412776"/>
            <a:ext cx="284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Side-Channel Analysis (SCA):</a:t>
            </a:r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0DFDBDC2-D722-EED1-A2CC-E5212CBCB731}"/>
              </a:ext>
            </a:extLst>
          </p:cNvPr>
          <p:cNvSpPr/>
          <p:nvPr/>
        </p:nvSpPr>
        <p:spPr>
          <a:xfrm>
            <a:off x="7320136" y="3557639"/>
            <a:ext cx="293390" cy="273831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F3BD8EF-53AE-5845-B344-EB41B45B2CBA}"/>
              </a:ext>
            </a:extLst>
          </p:cNvPr>
          <p:cNvSpPr txBox="1"/>
          <p:nvPr/>
        </p:nvSpPr>
        <p:spPr>
          <a:xfrm>
            <a:off x="7688496" y="3491820"/>
            <a:ext cx="384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Security against SCA formalized by the notion of leakage-resilient AE schemes 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E582B74-3A24-11F6-508A-514B974C28EE}"/>
              </a:ext>
            </a:extLst>
          </p:cNvPr>
          <p:cNvGrpSpPr/>
          <p:nvPr/>
        </p:nvGrpSpPr>
        <p:grpSpPr>
          <a:xfrm>
            <a:off x="7104112" y="1787324"/>
            <a:ext cx="4536502" cy="1509349"/>
            <a:chOff x="7393437" y="1902147"/>
            <a:chExt cx="3997937" cy="2066985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84C1E113-C063-4C33-BB55-13743B2AC19B}"/>
                </a:ext>
              </a:extLst>
            </p:cNvPr>
            <p:cNvSpPr txBox="1"/>
            <p:nvPr/>
          </p:nvSpPr>
          <p:spPr>
            <a:xfrm>
              <a:off x="7559654" y="1942634"/>
              <a:ext cx="3723983" cy="18299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700"/>
                </a:spcAft>
              </a:pPr>
              <a:r>
                <a:rPr lang="de-DE" b="0" i="0" u="sng" dirty="0">
                  <a:ea typeface="Cambria Math" panose="02040503050406030204" pitchFamily="18" charset="0"/>
                </a:rPr>
                <a:t>SCA </a:t>
              </a:r>
              <a:r>
                <a:rPr lang="de-DE" b="0" i="0" u="sng" dirty="0" err="1">
                  <a:ea typeface="Cambria Math" panose="02040503050406030204" pitchFamily="18" charset="0"/>
                </a:rPr>
                <a:t>of</a:t>
              </a:r>
              <a:r>
                <a:rPr lang="de-DE" b="0" i="0" u="sng" dirty="0">
                  <a:ea typeface="Cambria Math" panose="02040503050406030204" pitchFamily="18" charset="0"/>
                </a:rPr>
                <a:t> AE </a:t>
              </a:r>
              <a:r>
                <a:rPr lang="de-DE" b="0" i="0" u="sng" dirty="0" err="1">
                  <a:ea typeface="Cambria Math" panose="02040503050406030204" pitchFamily="18" charset="0"/>
                </a:rPr>
                <a:t>schemes</a:t>
              </a:r>
              <a:r>
                <a:rPr lang="de-DE" b="0" i="0" u="sng" dirty="0">
                  <a:ea typeface="Cambria Math" panose="02040503050406030204" pitchFamily="18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ea typeface="Cambria Math" panose="02040503050406030204" pitchFamily="18" charset="0"/>
                </a:rPr>
                <a:t>Power-analysis </a:t>
              </a:r>
              <a:r>
                <a:rPr lang="de-DE" b="0" i="0" dirty="0" err="1">
                  <a:ea typeface="Cambria Math" panose="02040503050406030204" pitchFamily="18" charset="0"/>
                </a:rPr>
                <a:t>of</a:t>
              </a:r>
              <a:r>
                <a:rPr lang="de-DE" b="0" i="0" dirty="0">
                  <a:ea typeface="Cambria Math" panose="02040503050406030204" pitchFamily="18" charset="0"/>
                </a:rPr>
                <a:t> </a:t>
              </a:r>
              <a:r>
                <a:rPr lang="de-DE" b="0" i="0" dirty="0" err="1">
                  <a:ea typeface="Cambria Math" panose="02040503050406030204" pitchFamily="18" charset="0"/>
                </a:rPr>
                <a:t>Ascon</a:t>
              </a:r>
              <a:r>
                <a:rPr lang="de-DE" b="0" i="0" dirty="0">
                  <a:ea typeface="Cambria Math" panose="02040503050406030204" pitchFamily="18" charset="0"/>
                </a:rPr>
                <a:t> and </a:t>
              </a:r>
              <a:r>
                <a:rPr lang="de-DE" b="0" i="0" dirty="0" err="1">
                  <a:ea typeface="Cambria Math" panose="02040503050406030204" pitchFamily="18" charset="0"/>
                </a:rPr>
                <a:t>Keyak</a:t>
              </a:r>
              <a:r>
                <a:rPr lang="de-DE" b="0" i="0" dirty="0">
                  <a:ea typeface="Cambria Math" panose="02040503050406030204" pitchFamily="18" charset="0"/>
                </a:rPr>
                <a:t> [SD17]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ea typeface="Cambria Math" panose="02040503050406030204" pitchFamily="18" charset="0"/>
                </a:rPr>
                <a:t>Power-analysis </a:t>
              </a:r>
              <a:r>
                <a:rPr lang="de-DE" dirty="0" err="1">
                  <a:ea typeface="Cambria Math" panose="02040503050406030204" pitchFamily="18" charset="0"/>
                </a:rPr>
                <a:t>of</a:t>
              </a:r>
              <a:r>
                <a:rPr lang="de-DE" dirty="0">
                  <a:ea typeface="Cambria Math" panose="02040503050406030204" pitchFamily="18" charset="0"/>
                </a:rPr>
                <a:t> </a:t>
              </a:r>
              <a:r>
                <a:rPr lang="de-DE" dirty="0" err="1">
                  <a:ea typeface="Cambria Math" panose="02040503050406030204" pitchFamily="18" charset="0"/>
                </a:rPr>
                <a:t>Elephant</a:t>
              </a:r>
              <a:r>
                <a:rPr lang="de-DE" dirty="0">
                  <a:ea typeface="Cambria Math" panose="02040503050406030204" pitchFamily="18" charset="0"/>
                </a:rPr>
                <a:t> [Via22]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ea typeface="Cambria Math" panose="02040503050406030204" pitchFamily="18" charset="0"/>
                </a:rPr>
                <a:t>Power-analysis </a:t>
              </a:r>
              <a:r>
                <a:rPr lang="de-DE" dirty="0" err="1">
                  <a:ea typeface="Cambria Math" panose="02040503050406030204" pitchFamily="18" charset="0"/>
                </a:rPr>
                <a:t>of</a:t>
              </a:r>
              <a:r>
                <a:rPr lang="de-DE" dirty="0">
                  <a:ea typeface="Cambria Math" panose="02040503050406030204" pitchFamily="18" charset="0"/>
                </a:rPr>
                <a:t> </a:t>
              </a:r>
              <a:r>
                <a:rPr lang="de-DE" dirty="0" err="1">
                  <a:ea typeface="Cambria Math" panose="02040503050406030204" pitchFamily="18" charset="0"/>
                </a:rPr>
                <a:t>Ascon</a:t>
              </a:r>
              <a:r>
                <a:rPr lang="de-DE" dirty="0">
                  <a:ea typeface="Cambria Math" panose="02040503050406030204" pitchFamily="18" charset="0"/>
                </a:rPr>
                <a:t> [WP23]</a:t>
              </a:r>
              <a:endParaRPr lang="de-DE" b="0" i="0" dirty="0">
                <a:ea typeface="Cambria Math" panose="02040503050406030204" pitchFamily="18" charset="0"/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22136550-B686-13E3-F2B8-5117C7B95C99}"/>
                </a:ext>
              </a:extLst>
            </p:cNvPr>
            <p:cNvSpPr/>
            <p:nvPr/>
          </p:nvSpPr>
          <p:spPr>
            <a:xfrm>
              <a:off x="7393437" y="1902147"/>
              <a:ext cx="3997937" cy="206698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3B479DD-21EB-9D41-AB82-760ECDAD7616}"/>
              </a:ext>
            </a:extLst>
          </p:cNvPr>
          <p:cNvGrpSpPr/>
          <p:nvPr/>
        </p:nvGrpSpPr>
        <p:grpSpPr>
          <a:xfrm>
            <a:off x="767408" y="4941168"/>
            <a:ext cx="11089232" cy="1027908"/>
            <a:chOff x="623392" y="4941168"/>
            <a:chExt cx="11089232" cy="1027908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112DB884-BA3F-FAF5-0255-97922794292E}"/>
                </a:ext>
              </a:extLst>
            </p:cNvPr>
            <p:cNvSpPr txBox="1"/>
            <p:nvPr/>
          </p:nvSpPr>
          <p:spPr>
            <a:xfrm>
              <a:off x="696294" y="5080784"/>
              <a:ext cx="11016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ACACA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dirty="0"/>
                <a:t>Until now: Committing security and leakage resilience have only been </a:t>
              </a:r>
              <a:r>
                <a:rPr lang="en-GB" dirty="0" err="1"/>
                <a:t>analyzed</a:t>
              </a:r>
              <a:r>
                <a:rPr lang="en-GB" dirty="0"/>
                <a:t> isolated, not in conjunction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2782F850-B3DC-819D-6193-61F93FE9B2CD}"/>
                </a:ext>
              </a:extLst>
            </p:cNvPr>
            <p:cNvSpPr txBox="1"/>
            <p:nvPr/>
          </p:nvSpPr>
          <p:spPr>
            <a:xfrm>
              <a:off x="696294" y="5445224"/>
              <a:ext cx="79868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ACACA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dirty="0"/>
                <a:t>Goal of this work: Constructing authenticated encryption with both properties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EFA9691E-DA84-DD5E-E3D6-85E4F3F39215}"/>
                </a:ext>
              </a:extLst>
            </p:cNvPr>
            <p:cNvSpPr/>
            <p:nvPr/>
          </p:nvSpPr>
          <p:spPr>
            <a:xfrm>
              <a:off x="623392" y="4941168"/>
              <a:ext cx="10657184" cy="1027908"/>
            </a:xfrm>
            <a:prstGeom prst="rect">
              <a:avLst/>
            </a:prstGeom>
            <a:noFill/>
            <a:ln>
              <a:solidFill>
                <a:srgbClr val="DA2F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Grafik 5" descr="Ladender Akku mit einfarbiger Füllung">
            <a:extLst>
              <a:ext uri="{FF2B5EF4-FFF2-40B4-BE49-F238E27FC236}">
                <a16:creationId xmlns:a16="http://schemas.microsoft.com/office/drawing/2014/main" id="{2A6B4A7A-79FF-507B-A5D6-EDCD7A4120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35759" y="2350948"/>
            <a:ext cx="547063" cy="5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5AD06-CBA6-1251-7C84-3AAD7162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Definition: Committing Security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5DF71C7-F25B-D7F5-DDAD-1456C2FE660F}"/>
              </a:ext>
            </a:extLst>
          </p:cNvPr>
          <p:cNvGrpSpPr/>
          <p:nvPr/>
        </p:nvGrpSpPr>
        <p:grpSpPr>
          <a:xfrm>
            <a:off x="730098" y="1360625"/>
            <a:ext cx="10731805" cy="1757576"/>
            <a:chOff x="407368" y="1360625"/>
            <a:chExt cx="10731805" cy="1757576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3741EEC7-1E55-2ABD-6744-4E00EC2D206B}"/>
                </a:ext>
              </a:extLst>
            </p:cNvPr>
            <p:cNvCxnSpPr>
              <a:cxnSpLocks/>
            </p:cNvCxnSpPr>
            <p:nvPr/>
          </p:nvCxnSpPr>
          <p:spPr>
            <a:xfrm>
              <a:off x="551384" y="1950264"/>
              <a:ext cx="10587789" cy="0"/>
            </a:xfrm>
            <a:prstGeom prst="straightConnector1">
              <a:avLst/>
            </a:prstGeom>
            <a:ln w="28575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C4600668-D679-E3A7-6F9D-25CFA0D22B63}"/>
                </a:ext>
              </a:extLst>
            </p:cNvPr>
            <p:cNvCxnSpPr>
              <a:cxnSpLocks/>
            </p:cNvCxnSpPr>
            <p:nvPr/>
          </p:nvCxnSpPr>
          <p:spPr>
            <a:xfrm>
              <a:off x="942885" y="1808447"/>
              <a:ext cx="0" cy="283634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760A91CC-E989-DF8D-F55D-4F01DE5F211C}"/>
                </a:ext>
              </a:extLst>
            </p:cNvPr>
            <p:cNvCxnSpPr>
              <a:cxnSpLocks/>
            </p:cNvCxnSpPr>
            <p:nvPr/>
          </p:nvCxnSpPr>
          <p:spPr>
            <a:xfrm>
              <a:off x="2432998" y="1808447"/>
              <a:ext cx="0" cy="283634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B1C3BE7-CC60-FE7A-1C1D-FF739997D78A}"/>
                </a:ext>
              </a:extLst>
            </p:cNvPr>
            <p:cNvSpPr txBox="1"/>
            <p:nvPr/>
          </p:nvSpPr>
          <p:spPr>
            <a:xfrm>
              <a:off x="702601" y="2218625"/>
              <a:ext cx="1975862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Robustness for PKE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C77F5B1-0376-682C-8192-1D7144EBE7B5}"/>
                </a:ext>
              </a:extLst>
            </p:cNvPr>
            <p:cNvSpPr txBox="1"/>
            <p:nvPr/>
          </p:nvSpPr>
          <p:spPr>
            <a:xfrm>
              <a:off x="5489347" y="2232185"/>
              <a:ext cx="2074182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CMT Security for AE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4024E5E-3F5C-C71A-CB4E-29C3E7FBD8AC}"/>
                </a:ext>
              </a:extLst>
            </p:cNvPr>
            <p:cNvSpPr txBox="1"/>
            <p:nvPr/>
          </p:nvSpPr>
          <p:spPr>
            <a:xfrm flipH="1">
              <a:off x="8281582" y="2215247"/>
              <a:ext cx="2630891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More fine-grained notions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E48A67-2112-254B-49F6-753E901E110A}"/>
                </a:ext>
              </a:extLst>
            </p:cNvPr>
            <p:cNvSpPr txBox="1"/>
            <p:nvPr/>
          </p:nvSpPr>
          <p:spPr>
            <a:xfrm>
              <a:off x="3039110" y="2219736"/>
              <a:ext cx="1870064" cy="36933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Robustness for AE</a:t>
              </a:r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4718C722-A171-E6D7-350C-CE97B06123DB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88" y="1808447"/>
              <a:ext cx="0" cy="283634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222C7BF-6E21-4CD5-C10B-1DC410825E5F}"/>
                </a:ext>
              </a:extLst>
            </p:cNvPr>
            <p:cNvCxnSpPr>
              <a:cxnSpLocks/>
            </p:cNvCxnSpPr>
            <p:nvPr/>
          </p:nvCxnSpPr>
          <p:spPr>
            <a:xfrm>
              <a:off x="6595182" y="1808447"/>
              <a:ext cx="0" cy="283634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91CBE82-3DEF-695F-93A0-23AF8B9EE789}"/>
                </a:ext>
              </a:extLst>
            </p:cNvPr>
            <p:cNvSpPr txBox="1"/>
            <p:nvPr/>
          </p:nvSpPr>
          <p:spPr>
            <a:xfrm>
              <a:off x="407368" y="1362235"/>
              <a:ext cx="973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[ABN10]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4888CC6-EF41-4A96-2FCF-2993176F360A}"/>
                </a:ext>
              </a:extLst>
            </p:cNvPr>
            <p:cNvSpPr txBox="1"/>
            <p:nvPr/>
          </p:nvSpPr>
          <p:spPr>
            <a:xfrm>
              <a:off x="1914266" y="1360625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[FLPQ13]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12E540C-A49E-5F34-83A0-F2ED81FF0F8E}"/>
                </a:ext>
              </a:extLst>
            </p:cNvPr>
            <p:cNvSpPr txBox="1"/>
            <p:nvPr/>
          </p:nvSpPr>
          <p:spPr>
            <a:xfrm>
              <a:off x="3528869" y="1367334"/>
              <a:ext cx="940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[FOR17]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2DD9F323-A755-481E-F6C9-61BD301A2823}"/>
                </a:ext>
              </a:extLst>
            </p:cNvPr>
            <p:cNvSpPr txBox="1"/>
            <p:nvPr/>
          </p:nvSpPr>
          <p:spPr>
            <a:xfrm>
              <a:off x="6180644" y="1370702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[BH22]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F1DD9ED-46A7-B140-21DD-03620A65573D}"/>
                </a:ext>
              </a:extLst>
            </p:cNvPr>
            <p:cNvSpPr txBox="1"/>
            <p:nvPr/>
          </p:nvSpPr>
          <p:spPr>
            <a:xfrm>
              <a:off x="9814625" y="1374354"/>
              <a:ext cx="117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[MLGR23]</a:t>
              </a: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E942BB1E-A50E-BC42-F31C-83DF42846003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611" y="1808447"/>
              <a:ext cx="0" cy="283634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85E17A5F-0926-CB02-9A54-00BED498DA22}"/>
                    </a:ext>
                  </a:extLst>
                </p:cNvPr>
                <p:cNvSpPr txBox="1"/>
                <p:nvPr/>
              </p:nvSpPr>
              <p:spPr>
                <a:xfrm>
                  <a:off x="5436690" y="2748869"/>
                  <a:ext cx="263089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DA2F2B"/>
                      </a:solidFill>
                    </a:rPr>
                    <a:t>CMT-1,  CMT-3 </a:t>
                  </a:r>
                  <a14:m>
                    <m:oMath xmlns:m="http://schemas.openxmlformats.org/officeDocument/2006/math">
                      <m:r>
                        <a:rPr lang="en-GB" i="1" smtClean="0">
                          <a:solidFill>
                            <a:srgbClr val="DA2F2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GB" dirty="0">
                      <a:solidFill>
                        <a:srgbClr val="DA2F2B"/>
                      </a:solidFill>
                    </a:rPr>
                    <a:t> CMT-4</a:t>
                  </a:r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85E17A5F-0926-CB02-9A54-00BED498D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690" y="2748869"/>
                  <a:ext cx="263089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28" t="-9836" r="-928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Pfeil: nach rechts gekrümmt 37">
              <a:extLst>
                <a:ext uri="{FF2B5EF4-FFF2-40B4-BE49-F238E27FC236}">
                  <a16:creationId xmlns:a16="http://schemas.microsoft.com/office/drawing/2014/main" id="{0656E0B4-0423-112C-120C-C792027C55ED}"/>
                </a:ext>
              </a:extLst>
            </p:cNvPr>
            <p:cNvSpPr/>
            <p:nvPr/>
          </p:nvSpPr>
          <p:spPr>
            <a:xfrm>
              <a:off x="5269214" y="2492896"/>
              <a:ext cx="211749" cy="504056"/>
            </a:xfrm>
            <a:prstGeom prst="curved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F1EB625F-8487-9C68-D752-42112D44923E}"/>
                </a:ext>
              </a:extLst>
            </p:cNvPr>
            <p:cNvSpPr txBox="1"/>
            <p:nvPr/>
          </p:nvSpPr>
          <p:spPr>
            <a:xfrm>
              <a:off x="8357681" y="1367334"/>
              <a:ext cx="82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[CR22]</a:t>
              </a: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DAB45060-E02A-2BDB-1024-8BAA534DC914}"/>
                </a:ext>
              </a:extLst>
            </p:cNvPr>
            <p:cNvCxnSpPr>
              <a:cxnSpLocks/>
            </p:cNvCxnSpPr>
            <p:nvPr/>
          </p:nvCxnSpPr>
          <p:spPr>
            <a:xfrm>
              <a:off x="8772218" y="1806701"/>
              <a:ext cx="0" cy="283634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E42D9476-4195-1358-743A-8A20B885C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28" y="3561793"/>
            <a:ext cx="4645804" cy="264173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750D38E-254F-A07F-84A6-38691F4A5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57" y="3517912"/>
            <a:ext cx="4645804" cy="2719400"/>
          </a:xfrm>
          <a:prstGeom prst="rect">
            <a:avLst/>
          </a:prstGeom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F1E0931-F439-88FD-5874-73F85BD4CC3D}"/>
              </a:ext>
            </a:extLst>
          </p:cNvPr>
          <p:cNvSpPr txBox="1"/>
          <p:nvPr/>
        </p:nvSpPr>
        <p:spPr>
          <a:xfrm>
            <a:off x="10223463" y="3174190"/>
            <a:ext cx="8667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DA2F2B"/>
                </a:solidFill>
              </a:rPr>
              <a:t>CMT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FDBCDA-1363-635D-6D63-A1F65016BA2B}"/>
              </a:ext>
            </a:extLst>
          </p:cNvPr>
          <p:cNvSpPr/>
          <p:nvPr/>
        </p:nvSpPr>
        <p:spPr>
          <a:xfrm>
            <a:off x="6250661" y="3483768"/>
            <a:ext cx="4645804" cy="2753544"/>
          </a:xfrm>
          <a:prstGeom prst="rect">
            <a:avLst/>
          </a:prstGeom>
          <a:noFill/>
          <a:ln>
            <a:solidFill>
              <a:srgbClr val="DA2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6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5AD06-CBA6-1251-7C84-3AAD7162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Definition: Leakage Resilience [BMOS17]</a:t>
            </a:r>
          </a:p>
        </p:txBody>
      </p:sp>
      <p:sp>
        <p:nvSpPr>
          <p:cNvPr id="126" name="Rechteck: abgerundete Ecken 125">
            <a:extLst>
              <a:ext uri="{FF2B5EF4-FFF2-40B4-BE49-F238E27FC236}">
                <a16:creationId xmlns:a16="http://schemas.microsoft.com/office/drawing/2014/main" id="{5B216D08-FC4E-57FB-B20E-6079B1CF5F61}"/>
              </a:ext>
            </a:extLst>
          </p:cNvPr>
          <p:cNvSpPr/>
          <p:nvPr/>
        </p:nvSpPr>
        <p:spPr>
          <a:xfrm>
            <a:off x="6672064" y="4818040"/>
            <a:ext cx="5048932" cy="1419272"/>
          </a:xfrm>
          <a:prstGeom prst="roundRect">
            <a:avLst/>
          </a:prstGeom>
          <a:noFill/>
          <a:ln>
            <a:solidFill>
              <a:srgbClr val="DA2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hteck: abgerundete Ecken 126">
            <a:extLst>
              <a:ext uri="{FF2B5EF4-FFF2-40B4-BE49-F238E27FC236}">
                <a16:creationId xmlns:a16="http://schemas.microsoft.com/office/drawing/2014/main" id="{D55EE5B6-A14B-62F6-F268-53962B0DC531}"/>
              </a:ext>
            </a:extLst>
          </p:cNvPr>
          <p:cNvSpPr/>
          <p:nvPr/>
        </p:nvSpPr>
        <p:spPr>
          <a:xfrm>
            <a:off x="6793673" y="3107377"/>
            <a:ext cx="4796925" cy="1605996"/>
          </a:xfrm>
          <a:prstGeom prst="roundRect">
            <a:avLst/>
          </a:prstGeom>
          <a:noFill/>
          <a:ln>
            <a:solidFill>
              <a:srgbClr val="DA2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9" name="Gerader Verbinder 128">
            <a:extLst>
              <a:ext uri="{FF2B5EF4-FFF2-40B4-BE49-F238E27FC236}">
                <a16:creationId xmlns:a16="http://schemas.microsoft.com/office/drawing/2014/main" id="{05ACC352-2146-68F0-DF55-A0C281AD99CF}"/>
              </a:ext>
            </a:extLst>
          </p:cNvPr>
          <p:cNvCxnSpPr>
            <a:cxnSpLocks/>
          </p:cNvCxnSpPr>
          <p:nvPr/>
        </p:nvCxnSpPr>
        <p:spPr>
          <a:xfrm>
            <a:off x="6240016" y="1339178"/>
            <a:ext cx="0" cy="49919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CEE95CD-5AB5-639C-9557-3ADFA5CBA9B9}"/>
              </a:ext>
            </a:extLst>
          </p:cNvPr>
          <p:cNvGrpSpPr/>
          <p:nvPr/>
        </p:nvGrpSpPr>
        <p:grpSpPr>
          <a:xfrm>
            <a:off x="681706" y="1988840"/>
            <a:ext cx="4840533" cy="3579579"/>
            <a:chOff x="329232" y="2162036"/>
            <a:chExt cx="4840533" cy="3579579"/>
          </a:xfrm>
        </p:grpSpPr>
        <p:pic>
          <p:nvPicPr>
            <p:cNvPr id="6" name="Grafik 5" descr="Teufelsgesicht mit einfarbiger Füllung mit einfarbiger Füllung">
              <a:extLst>
                <a:ext uri="{FF2B5EF4-FFF2-40B4-BE49-F238E27FC236}">
                  <a16:creationId xmlns:a16="http://schemas.microsoft.com/office/drawing/2014/main" id="{0F38DC5F-E403-DAF4-9051-7402EAA0C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92118" y="4733503"/>
              <a:ext cx="1008112" cy="1008112"/>
            </a:xfrm>
            <a:prstGeom prst="rect">
              <a:avLst/>
            </a:prstGeom>
          </p:spPr>
        </p:pic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38E203AA-D235-FC89-A6B4-C23AB511D59F}"/>
                </a:ext>
              </a:extLst>
            </p:cNvPr>
            <p:cNvSpPr/>
            <p:nvPr/>
          </p:nvSpPr>
          <p:spPr>
            <a:xfrm>
              <a:off x="473248" y="2564904"/>
              <a:ext cx="936104" cy="576064"/>
            </a:xfrm>
            <a:prstGeom prst="round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LEnc</a:t>
              </a:r>
              <a:endParaRPr lang="en-GB" dirty="0"/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81AF1EA6-F33A-86EE-B387-3E53F6B057A1}"/>
                </a:ext>
              </a:extLst>
            </p:cNvPr>
            <p:cNvSpPr/>
            <p:nvPr/>
          </p:nvSpPr>
          <p:spPr>
            <a:xfrm>
              <a:off x="1571326" y="2564904"/>
              <a:ext cx="936104" cy="576064"/>
            </a:xfrm>
            <a:prstGeom prst="round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LDec</a:t>
              </a:r>
              <a:endParaRPr lang="en-GB" dirty="0"/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AB07BB96-8EC1-1D89-DF8A-9D3E107E1B74}"/>
                </a:ext>
              </a:extLst>
            </p:cNvPr>
            <p:cNvSpPr/>
            <p:nvPr/>
          </p:nvSpPr>
          <p:spPr>
            <a:xfrm>
              <a:off x="2987723" y="2564904"/>
              <a:ext cx="936104" cy="576064"/>
            </a:xfrm>
            <a:prstGeom prst="round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Enc/$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1A7D70E3-5BCB-00BA-6BE8-D128CC284F0A}"/>
                </a:ext>
              </a:extLst>
            </p:cNvPr>
            <p:cNvSpPr/>
            <p:nvPr/>
          </p:nvSpPr>
          <p:spPr>
            <a:xfrm>
              <a:off x="4085801" y="2569261"/>
              <a:ext cx="936104" cy="576064"/>
            </a:xfrm>
            <a:prstGeom prst="round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Dec/⊥</a:t>
              </a: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46CD2B63-79A3-B977-B893-C362EC4DDF15}"/>
                </a:ext>
              </a:extLst>
            </p:cNvPr>
            <p:cNvSpPr/>
            <p:nvPr/>
          </p:nvSpPr>
          <p:spPr>
            <a:xfrm>
              <a:off x="329232" y="2420888"/>
              <a:ext cx="2340172" cy="864096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B5B378FF-DD2A-1436-46A4-DB64E6B9A592}"/>
                </a:ext>
              </a:extLst>
            </p:cNvPr>
            <p:cNvSpPr/>
            <p:nvPr/>
          </p:nvSpPr>
          <p:spPr>
            <a:xfrm>
              <a:off x="2829593" y="2420888"/>
              <a:ext cx="2340172" cy="864096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669E1BF-916F-E430-D82F-C8F315385649}"/>
                </a:ext>
              </a:extLst>
            </p:cNvPr>
            <p:cNvSpPr txBox="1"/>
            <p:nvPr/>
          </p:nvSpPr>
          <p:spPr>
            <a:xfrm>
              <a:off x="654888" y="3284984"/>
              <a:ext cx="168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Leakage Oracles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BFE30BC3-5E84-564C-ADC4-78FF33B1ECD3}"/>
                </a:ext>
              </a:extLst>
            </p:cNvPr>
            <p:cNvSpPr txBox="1"/>
            <p:nvPr/>
          </p:nvSpPr>
          <p:spPr>
            <a:xfrm>
              <a:off x="3073111" y="3289680"/>
              <a:ext cx="1853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Challenge Oracles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F0F68440-B353-F802-B3BB-5DEE9918FFD1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1499318" y="2164214"/>
              <a:ext cx="0" cy="2566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824AE2E0-BAAD-4A0D-9DE7-AFB82EDE9493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3999679" y="2162036"/>
              <a:ext cx="0" cy="2588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Verbinder: gewinkelt 50">
              <a:extLst>
                <a:ext uri="{FF2B5EF4-FFF2-40B4-BE49-F238E27FC236}">
                  <a16:creationId xmlns:a16="http://schemas.microsoft.com/office/drawing/2014/main" id="{1B7514D2-2AB6-2656-F9F3-1E0F6A9F7F4E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0800000">
              <a:off x="1183278" y="3612733"/>
              <a:ext cx="1108841" cy="162482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576806AA-CB9D-E53A-48F0-0DD445785D6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28516" y="3977568"/>
              <a:ext cx="1286850" cy="640350"/>
            </a:xfrm>
            <a:prstGeom prst="bentConnector3">
              <a:avLst>
                <a:gd name="adj1" fmla="val 9983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Verbinder: gewinkelt 69">
              <a:extLst>
                <a:ext uri="{FF2B5EF4-FFF2-40B4-BE49-F238E27FC236}">
                  <a16:creationId xmlns:a16="http://schemas.microsoft.com/office/drawing/2014/main" id="{6D364A18-8DC0-10F0-176E-9BA67E453366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3300230" y="3610555"/>
              <a:ext cx="1067578" cy="162700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Verbinder: gewinkelt 76">
              <a:extLst>
                <a:ext uri="{FF2B5EF4-FFF2-40B4-BE49-F238E27FC236}">
                  <a16:creationId xmlns:a16="http://schemas.microsoft.com/office/drawing/2014/main" id="{322094C3-C277-D8C2-AE13-0406871E8AD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59094" y="4004842"/>
              <a:ext cx="1277460" cy="595193"/>
            </a:xfrm>
            <a:prstGeom prst="bentConnector3">
              <a:avLst>
                <a:gd name="adj1" fmla="val 10010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B1152F05-7070-547B-EE1C-49D316B0CDB4}"/>
              </a:ext>
            </a:extLst>
          </p:cNvPr>
          <p:cNvCxnSpPr>
            <a:cxnSpLocks/>
          </p:cNvCxnSpPr>
          <p:nvPr/>
        </p:nvCxnSpPr>
        <p:spPr>
          <a:xfrm>
            <a:off x="3148648" y="5568419"/>
            <a:ext cx="0" cy="256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hteck: abgerundete Ecken 123">
            <a:extLst>
              <a:ext uri="{FF2B5EF4-FFF2-40B4-BE49-F238E27FC236}">
                <a16:creationId xmlns:a16="http://schemas.microsoft.com/office/drawing/2014/main" id="{12A6C3DE-6F1A-7F67-D7EF-B823D2921A26}"/>
              </a:ext>
            </a:extLst>
          </p:cNvPr>
          <p:cNvSpPr/>
          <p:nvPr/>
        </p:nvSpPr>
        <p:spPr>
          <a:xfrm>
            <a:off x="681706" y="2250360"/>
            <a:ext cx="2340172" cy="864096"/>
          </a:xfrm>
          <a:prstGeom prst="roundRect">
            <a:avLst/>
          </a:prstGeom>
          <a:noFill/>
          <a:ln>
            <a:solidFill>
              <a:srgbClr val="DA2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hteck: abgerundete Ecken 124">
            <a:extLst>
              <a:ext uri="{FF2B5EF4-FFF2-40B4-BE49-F238E27FC236}">
                <a16:creationId xmlns:a16="http://schemas.microsoft.com/office/drawing/2014/main" id="{362FB3E8-4706-6315-3640-92C3D9CA11CB}"/>
              </a:ext>
            </a:extLst>
          </p:cNvPr>
          <p:cNvSpPr/>
          <p:nvPr/>
        </p:nvSpPr>
        <p:spPr>
          <a:xfrm>
            <a:off x="3182067" y="2247063"/>
            <a:ext cx="2340172" cy="864096"/>
          </a:xfrm>
          <a:prstGeom prst="roundRect">
            <a:avLst/>
          </a:prstGeom>
          <a:noFill/>
          <a:ln>
            <a:solidFill>
              <a:srgbClr val="DA2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136074F-5679-316A-42B1-97799C286012}"/>
                  </a:ext>
                </a:extLst>
              </p:cNvPr>
              <p:cNvSpPr txBox="1"/>
              <p:nvPr/>
            </p:nvSpPr>
            <p:spPr>
              <a:xfrm>
                <a:off x="960403" y="3881529"/>
                <a:ext cx="527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136074F-5679-316A-42B1-97799C286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03" y="3881529"/>
                <a:ext cx="527720" cy="369332"/>
              </a:xfrm>
              <a:prstGeom prst="rect">
                <a:avLst/>
              </a:prstGeom>
              <a:blipFill>
                <a:blip r:embed="rId5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C085D18-F86F-67B8-02BF-0223E2813FDE}"/>
                  </a:ext>
                </a:extLst>
              </p:cNvPr>
              <p:cNvSpPr txBox="1"/>
              <p:nvPr/>
            </p:nvSpPr>
            <p:spPr>
              <a:xfrm>
                <a:off x="4655962" y="3881529"/>
                <a:ext cx="527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C085D18-F86F-67B8-02BF-0223E2813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62" y="3881529"/>
                <a:ext cx="5277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0D8C05CF-C0B1-BB6C-779E-F8F52401380A}"/>
                  </a:ext>
                </a:extLst>
              </p:cNvPr>
              <p:cNvSpPr txBox="1"/>
              <p:nvPr/>
            </p:nvSpPr>
            <p:spPr>
              <a:xfrm>
                <a:off x="3784929" y="3881255"/>
                <a:ext cx="527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0D8C05CF-C0B1-BB6C-779E-F8F524013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29" y="3881255"/>
                <a:ext cx="5277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0EFCA6F-7462-938C-E355-F1FC8A41101E}"/>
                  </a:ext>
                </a:extLst>
              </p:cNvPr>
              <p:cNvSpPr txBox="1"/>
              <p:nvPr/>
            </p:nvSpPr>
            <p:spPr>
              <a:xfrm>
                <a:off x="1976447" y="3881752"/>
                <a:ext cx="527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0EFCA6F-7462-938C-E355-F1FC8A411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47" y="3881752"/>
                <a:ext cx="527720" cy="369332"/>
              </a:xfrm>
              <a:prstGeom prst="rect">
                <a:avLst/>
              </a:prstGeom>
              <a:blipFill>
                <a:blip r:embed="rId8"/>
                <a:stretch>
                  <a:fillRect r="-118391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DC605DA-AFCD-0739-A87B-82652E52CE5B}"/>
                  </a:ext>
                </a:extLst>
              </p:cNvPr>
              <p:cNvSpPr txBox="1"/>
              <p:nvPr/>
            </p:nvSpPr>
            <p:spPr>
              <a:xfrm>
                <a:off x="1601633" y="1620284"/>
                <a:ext cx="527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DC605DA-AFCD-0739-A87B-82652E52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33" y="1620284"/>
                <a:ext cx="5277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09C02D8-9FA1-2AAC-3047-E69A936920D4}"/>
                  </a:ext>
                </a:extLst>
              </p:cNvPr>
              <p:cNvSpPr txBox="1"/>
              <p:nvPr/>
            </p:nvSpPr>
            <p:spPr>
              <a:xfrm>
                <a:off x="4075754" y="1619508"/>
                <a:ext cx="527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09C02D8-9FA1-2AAC-3047-E69A93692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54" y="1619508"/>
                <a:ext cx="527720" cy="369332"/>
              </a:xfrm>
              <a:prstGeom prst="rect">
                <a:avLst/>
              </a:prstGeom>
              <a:blipFill>
                <a:blip r:embed="rId10"/>
                <a:stretch>
                  <a:fillRect r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1AF8D16-24C3-85D9-65CA-CECA79A5E183}"/>
                  </a:ext>
                </a:extLst>
              </p:cNvPr>
              <p:cNvSpPr txBox="1"/>
              <p:nvPr/>
            </p:nvSpPr>
            <p:spPr>
              <a:xfrm>
                <a:off x="2897865" y="5817487"/>
                <a:ext cx="527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1AF8D16-24C3-85D9-65CA-CECA79A5E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65" y="5817487"/>
                <a:ext cx="52772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fik 23">
            <a:extLst>
              <a:ext uri="{FF2B5EF4-FFF2-40B4-BE49-F238E27FC236}">
                <a16:creationId xmlns:a16="http://schemas.microsoft.com/office/drawing/2014/main" id="{20BA74ED-4C27-AC7F-7BEA-CBEC270E24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3" b="49402"/>
          <a:stretch/>
        </p:blipFill>
        <p:spPr>
          <a:xfrm>
            <a:off x="8400256" y="1293340"/>
            <a:ext cx="2100099" cy="164157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7EAFD5D-9171-5B17-C900-E0BE8A41C4A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2" b="50996"/>
          <a:stretch/>
        </p:blipFill>
        <p:spPr>
          <a:xfrm>
            <a:off x="6932517" y="3179277"/>
            <a:ext cx="4555853" cy="14621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11C748B-61AF-EBC5-6F5F-76B3FD9DAC9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t="57007"/>
          <a:stretch/>
        </p:blipFill>
        <p:spPr>
          <a:xfrm>
            <a:off x="6933607" y="4923083"/>
            <a:ext cx="4562993" cy="12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7" grpId="1" animBg="1"/>
      <p:bldP spid="124" grpId="0" animBg="1"/>
      <p:bldP spid="125" grpId="0" animBg="1"/>
      <p:bldP spid="1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BAB9F-1A1C-A1B1-BF7E-A5260BC5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Approach: Generic Composition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8147BB8-9182-EAB1-6E45-715F2AA4F7D2}"/>
              </a:ext>
            </a:extLst>
          </p:cNvPr>
          <p:cNvGrpSpPr/>
          <p:nvPr/>
        </p:nvGrpSpPr>
        <p:grpSpPr>
          <a:xfrm>
            <a:off x="910760" y="1668824"/>
            <a:ext cx="6098722" cy="1392307"/>
            <a:chOff x="933382" y="1604645"/>
            <a:chExt cx="6098722" cy="1392307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AB1DEAA-1A49-185A-5D94-FD33F3FE3956}"/>
                </a:ext>
              </a:extLst>
            </p:cNvPr>
            <p:cNvSpPr txBox="1"/>
            <p:nvPr/>
          </p:nvSpPr>
          <p:spPr>
            <a:xfrm>
              <a:off x="4165139" y="2110817"/>
              <a:ext cx="2616935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700" dirty="0"/>
                <a:t>Message</a:t>
              </a:r>
            </a:p>
            <a:p>
              <a:pPr algn="ctr"/>
              <a:r>
                <a:rPr lang="en-GB" sz="1700" dirty="0"/>
                <a:t>Authentication Code (MAC)</a:t>
              </a:r>
              <a:endParaRPr lang="en-GB" sz="1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5A9EAEE-94B3-7A1A-66C5-FD55806B6100}"/>
                </a:ext>
              </a:extLst>
            </p:cNvPr>
            <p:cNvSpPr/>
            <p:nvPr/>
          </p:nvSpPr>
          <p:spPr>
            <a:xfrm>
              <a:off x="4155755" y="2110817"/>
              <a:ext cx="2635704" cy="67416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E997A0A-60F4-B397-5CE9-626B011086A4}"/>
                </a:ext>
              </a:extLst>
            </p:cNvPr>
            <p:cNvSpPr/>
            <p:nvPr/>
          </p:nvSpPr>
          <p:spPr>
            <a:xfrm>
              <a:off x="933382" y="1604645"/>
              <a:ext cx="6098722" cy="1392307"/>
            </a:xfrm>
            <a:prstGeom prst="rect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66F7D6C-FDDE-646B-C9EC-D2ED637455D9}"/>
                </a:ext>
              </a:extLst>
            </p:cNvPr>
            <p:cNvSpPr/>
            <p:nvPr/>
          </p:nvSpPr>
          <p:spPr>
            <a:xfrm>
              <a:off x="1160818" y="2110817"/>
              <a:ext cx="2635704" cy="67416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C4B4D5B-A703-57D7-9F64-DBDE0EAD8A41}"/>
                </a:ext>
              </a:extLst>
            </p:cNvPr>
            <p:cNvSpPr txBox="1"/>
            <p:nvPr/>
          </p:nvSpPr>
          <p:spPr>
            <a:xfrm>
              <a:off x="3371036" y="1678821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AE Scheme</a:t>
              </a:r>
              <a:endParaRPr lang="en-GB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F4AA465-46E4-E417-E959-DF55947E7B32}"/>
                </a:ext>
              </a:extLst>
            </p:cNvPr>
            <p:cNvSpPr txBox="1"/>
            <p:nvPr/>
          </p:nvSpPr>
          <p:spPr>
            <a:xfrm>
              <a:off x="1341917" y="2117868"/>
              <a:ext cx="227350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700" dirty="0"/>
                <a:t>Symmetric </a:t>
              </a:r>
            </a:p>
            <a:p>
              <a:pPr algn="ctr"/>
              <a:r>
                <a:rPr lang="en-GB" sz="1700" dirty="0"/>
                <a:t>Encryption (SE) Scheme</a:t>
              </a:r>
              <a:endParaRPr lang="en-GB" sz="1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B5C4DB9E-5166-7986-F464-130F9C456387}"/>
              </a:ext>
            </a:extLst>
          </p:cNvPr>
          <p:cNvSpPr txBox="1"/>
          <p:nvPr/>
        </p:nvSpPr>
        <p:spPr>
          <a:xfrm>
            <a:off x="7688957" y="1602400"/>
            <a:ext cx="3479675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Initially introduced in [BN00]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Refinement and definition for nonce-based AE in [NRS14]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Analysis of LAE security of the N-schemes in </a:t>
            </a:r>
            <a:r>
              <a:rPr lang="en-GB" dirty="0">
                <a:solidFill>
                  <a:srgbClr val="C00000"/>
                </a:solidFill>
              </a:rPr>
              <a:t>[BMOS17]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18322B0-012E-832C-A366-37B894B27A4E}"/>
              </a:ext>
            </a:extLst>
          </p:cNvPr>
          <p:cNvGrpSpPr/>
          <p:nvPr/>
        </p:nvGrpSpPr>
        <p:grpSpPr>
          <a:xfrm>
            <a:off x="495649" y="3406142"/>
            <a:ext cx="11200703" cy="2801340"/>
            <a:chOff x="495648" y="1315013"/>
            <a:chExt cx="11200703" cy="2801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4AEA4D1A-3BDE-6526-C7D8-0744A2E56B3C}"/>
                    </a:ext>
                  </a:extLst>
                </p:cNvPr>
                <p:cNvSpPr txBox="1"/>
                <p:nvPr/>
              </p:nvSpPr>
              <p:spPr>
                <a:xfrm>
                  <a:off x="1490865" y="3747021"/>
                  <a:ext cx="97091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4AEA4D1A-3BDE-6526-C7D8-0744A2E56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865" y="3747021"/>
                  <a:ext cx="97091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CD9B272-9A5A-CD97-757D-FE9F2BDE4251}"/>
                </a:ext>
              </a:extLst>
            </p:cNvPr>
            <p:cNvGrpSpPr/>
            <p:nvPr/>
          </p:nvGrpSpPr>
          <p:grpSpPr>
            <a:xfrm>
              <a:off x="495648" y="1315013"/>
              <a:ext cx="11200703" cy="2432008"/>
              <a:chOff x="505276" y="1315013"/>
              <a:chExt cx="11200703" cy="2432008"/>
            </a:xfrm>
          </p:grpSpPr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20A0D3AF-E1B4-074B-594F-7D5478AE84C6}"/>
                  </a:ext>
                </a:extLst>
              </p:cNvPr>
              <p:cNvSpPr txBox="1"/>
              <p:nvPr/>
            </p:nvSpPr>
            <p:spPr>
              <a:xfrm>
                <a:off x="755743" y="1327586"/>
                <a:ext cx="23071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u="sng" dirty="0"/>
                  <a:t>N1 (Encrypt-and-MAC)</a:t>
                </a: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788D1EB0-7142-68F8-327C-6043E8086D8F}"/>
                  </a:ext>
                </a:extLst>
              </p:cNvPr>
              <p:cNvSpPr/>
              <p:nvPr/>
            </p:nvSpPr>
            <p:spPr>
              <a:xfrm>
                <a:off x="1616324" y="2279288"/>
                <a:ext cx="720000" cy="540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CA82528-C376-F929-A113-446983B35FCF}"/>
                  </a:ext>
                </a:extLst>
              </p:cNvPr>
              <p:cNvSpPr txBox="1"/>
              <p:nvPr/>
            </p:nvSpPr>
            <p:spPr>
              <a:xfrm>
                <a:off x="1769829" y="2370880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SE</a:t>
                </a: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84B4792E-7C86-FC82-A0C0-4FA25F3A89D6}"/>
                  </a:ext>
                </a:extLst>
              </p:cNvPr>
              <p:cNvSpPr txBox="1"/>
              <p:nvPr/>
            </p:nvSpPr>
            <p:spPr>
              <a:xfrm>
                <a:off x="1652131" y="3024623"/>
                <a:ext cx="63664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MAC</a:t>
                </a:r>
              </a:p>
            </p:txBody>
          </p:sp>
          <p:cxnSp>
            <p:nvCxnSpPr>
              <p:cNvPr id="37" name="Verbinder: gewinkelt 36">
                <a:extLst>
                  <a:ext uri="{FF2B5EF4-FFF2-40B4-BE49-F238E27FC236}">
                    <a16:creationId xmlns:a16="http://schemas.microsoft.com/office/drawing/2014/main" id="{8FC75462-6236-0F26-F46B-67E912343EAE}"/>
                  </a:ext>
                </a:extLst>
              </p:cNvPr>
              <p:cNvCxnSpPr>
                <a:cxnSpLocks/>
                <a:endCxn id="25" idx="1"/>
              </p:cNvCxnSpPr>
              <p:nvPr/>
            </p:nvCxnSpPr>
            <p:spPr>
              <a:xfrm rot="5400000" flipH="1" flipV="1">
                <a:off x="1104347" y="2187656"/>
                <a:ext cx="150345" cy="873610"/>
              </a:xfrm>
              <a:prstGeom prst="bentConnector2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>
                <a:extLst>
                  <a:ext uri="{FF2B5EF4-FFF2-40B4-BE49-F238E27FC236}">
                    <a16:creationId xmlns:a16="http://schemas.microsoft.com/office/drawing/2014/main" id="{420FE867-A3D6-C18D-D26F-FD3F73F0CE20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>
                <a:off x="2336324" y="2549288"/>
                <a:ext cx="528498" cy="6258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Verbinder: gewinkelt 41">
                <a:extLst>
                  <a:ext uri="{FF2B5EF4-FFF2-40B4-BE49-F238E27FC236}">
                    <a16:creationId xmlns:a16="http://schemas.microsoft.com/office/drawing/2014/main" id="{906C518A-BF8F-FC1E-0A37-5816076ACB19}"/>
                  </a:ext>
                </a:extLst>
              </p:cNvPr>
              <p:cNvCxnSpPr>
                <a:cxnSpLocks/>
                <a:endCxn id="49" idx="1"/>
              </p:cNvCxnSpPr>
              <p:nvPr/>
            </p:nvCxnSpPr>
            <p:spPr>
              <a:xfrm rot="16200000" flipH="1">
                <a:off x="1099773" y="2711906"/>
                <a:ext cx="159493" cy="873610"/>
              </a:xfrm>
              <a:prstGeom prst="bentConnector2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mit Pfeil 42">
                <a:extLst>
                  <a:ext uri="{FF2B5EF4-FFF2-40B4-BE49-F238E27FC236}">
                    <a16:creationId xmlns:a16="http://schemas.microsoft.com/office/drawing/2014/main" id="{E8DEAE09-EA01-D318-6C47-E3E1ABEA5481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>
              <a:xfrm flipV="1">
                <a:off x="2336324" y="3226389"/>
                <a:ext cx="528498" cy="2069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EDDF425E-4E49-3F3D-6176-2A12634B8858}"/>
                  </a:ext>
                </a:extLst>
              </p:cNvPr>
              <p:cNvSpPr/>
              <p:nvPr/>
            </p:nvSpPr>
            <p:spPr>
              <a:xfrm>
                <a:off x="1616324" y="2958458"/>
                <a:ext cx="720000" cy="540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feld 58">
                    <a:extLst>
                      <a:ext uri="{FF2B5EF4-FFF2-40B4-BE49-F238E27FC236}">
                        <a16:creationId xmlns:a16="http://schemas.microsoft.com/office/drawing/2014/main" id="{92F991E7-D508-B9E6-3372-C0723D6B22FC}"/>
                      </a:ext>
                    </a:extLst>
                  </p:cNvPr>
                  <p:cNvSpPr txBox="1"/>
                  <p:nvPr/>
                </p:nvSpPr>
                <p:spPr>
                  <a:xfrm>
                    <a:off x="505276" y="2692128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9" name="Textfeld 58">
                    <a:extLst>
                      <a:ext uri="{FF2B5EF4-FFF2-40B4-BE49-F238E27FC236}">
                        <a16:creationId xmlns:a16="http://schemas.microsoft.com/office/drawing/2014/main" id="{92F991E7-D508-B9E6-3372-C0723D6B22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276" y="2692128"/>
                    <a:ext cx="52772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feld 59">
                    <a:extLst>
                      <a:ext uri="{FF2B5EF4-FFF2-40B4-BE49-F238E27FC236}">
                        <a16:creationId xmlns:a16="http://schemas.microsoft.com/office/drawing/2014/main" id="{798CCFD7-B391-0913-96EB-D609F7EED275}"/>
                      </a:ext>
                    </a:extLst>
                  </p:cNvPr>
                  <p:cNvSpPr txBox="1"/>
                  <p:nvPr/>
                </p:nvSpPr>
                <p:spPr>
                  <a:xfrm>
                    <a:off x="2778284" y="2363252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0" name="Textfeld 59">
                    <a:extLst>
                      <a:ext uri="{FF2B5EF4-FFF2-40B4-BE49-F238E27FC236}">
                        <a16:creationId xmlns:a16="http://schemas.microsoft.com/office/drawing/2014/main" id="{798CCFD7-B391-0913-96EB-D609F7EED2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8284" y="2363252"/>
                    <a:ext cx="52772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feld 60">
                    <a:extLst>
                      <a:ext uri="{FF2B5EF4-FFF2-40B4-BE49-F238E27FC236}">
                        <a16:creationId xmlns:a16="http://schemas.microsoft.com/office/drawing/2014/main" id="{F5A85FB3-1E19-A1DD-2281-F2F815938C31}"/>
                      </a:ext>
                    </a:extLst>
                  </p:cNvPr>
                  <p:cNvSpPr txBox="1"/>
                  <p:nvPr/>
                </p:nvSpPr>
                <p:spPr>
                  <a:xfrm>
                    <a:off x="2778284" y="3045633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1" name="Textfeld 60">
                    <a:extLst>
                      <a:ext uri="{FF2B5EF4-FFF2-40B4-BE49-F238E27FC236}">
                        <a16:creationId xmlns:a16="http://schemas.microsoft.com/office/drawing/2014/main" id="{F5A85FB3-1E19-A1DD-2281-F2F815938C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8284" y="3045633"/>
                    <a:ext cx="52772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Gerade Verbindung mit Pfeil 61">
                <a:extLst>
                  <a:ext uri="{FF2B5EF4-FFF2-40B4-BE49-F238E27FC236}">
                    <a16:creationId xmlns:a16="http://schemas.microsoft.com/office/drawing/2014/main" id="{D2FB7AF4-0E57-697A-A646-285ABC62F5ED}"/>
                  </a:ext>
                </a:extLst>
              </p:cNvPr>
              <p:cNvCxnSpPr>
                <a:cxnSpLocks/>
                <a:stCxn id="17" idx="0"/>
                <a:endCxn id="49" idx="2"/>
              </p:cNvCxnSpPr>
              <p:nvPr/>
            </p:nvCxnSpPr>
            <p:spPr>
              <a:xfrm flipV="1">
                <a:off x="1976324" y="3498458"/>
                <a:ext cx="0" cy="248563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13E09174-C6B1-0E0C-D922-F4528BA2D735}"/>
                  </a:ext>
                </a:extLst>
              </p:cNvPr>
              <p:cNvSpPr/>
              <p:nvPr/>
            </p:nvSpPr>
            <p:spPr>
              <a:xfrm>
                <a:off x="9010217" y="2322669"/>
                <a:ext cx="720000" cy="540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25E003-DD1F-E4CB-03E5-392580BAFF62}"/>
                  </a:ext>
                </a:extLst>
              </p:cNvPr>
              <p:cNvSpPr/>
              <p:nvPr/>
            </p:nvSpPr>
            <p:spPr>
              <a:xfrm>
                <a:off x="10285209" y="2032837"/>
                <a:ext cx="720000" cy="540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AC3CA376-90B0-6D2D-3084-4814630F0913}"/>
                  </a:ext>
                </a:extLst>
              </p:cNvPr>
              <p:cNvSpPr txBox="1"/>
              <p:nvPr/>
            </p:nvSpPr>
            <p:spPr>
              <a:xfrm>
                <a:off x="9043566" y="2414533"/>
                <a:ext cx="63664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MAC</a:t>
                </a:r>
              </a:p>
            </p:txBody>
          </p:sp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AA1CC2EF-C48D-B1BB-7C7E-FB0604D85CC8}"/>
                  </a:ext>
                </a:extLst>
              </p:cNvPr>
              <p:cNvSpPr txBox="1"/>
              <p:nvPr/>
            </p:nvSpPr>
            <p:spPr>
              <a:xfrm>
                <a:off x="10435728" y="2124427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SE</a:t>
                </a: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07626986-F851-EB93-6921-5971A92175DB}"/>
                  </a:ext>
                </a:extLst>
              </p:cNvPr>
              <p:cNvSpPr txBox="1"/>
              <p:nvPr/>
            </p:nvSpPr>
            <p:spPr>
              <a:xfrm>
                <a:off x="8792947" y="1315013"/>
                <a:ext cx="2388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u="sng" dirty="0"/>
                  <a:t>N3 (MAC-then-Encrypt)</a:t>
                </a:r>
              </a:p>
            </p:txBody>
          </p:sp>
          <p:cxnSp>
            <p:nvCxnSpPr>
              <p:cNvPr id="69" name="Verbinder: gewinkelt 68">
                <a:extLst>
                  <a:ext uri="{FF2B5EF4-FFF2-40B4-BE49-F238E27FC236}">
                    <a16:creationId xmlns:a16="http://schemas.microsoft.com/office/drawing/2014/main" id="{2753E0DF-E890-6552-2F0A-557EA394CB3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9286322" y="1409025"/>
                <a:ext cx="261832" cy="1734964"/>
              </a:xfrm>
              <a:prstGeom prst="bentConnector2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mit Pfeil 69">
                <a:extLst>
                  <a:ext uri="{FF2B5EF4-FFF2-40B4-BE49-F238E27FC236}">
                    <a16:creationId xmlns:a16="http://schemas.microsoft.com/office/drawing/2014/main" id="{BC9B2AF4-3289-38AA-3AE1-CD28E8FFA462}"/>
                  </a:ext>
                </a:extLst>
              </p:cNvPr>
              <p:cNvCxnSpPr>
                <a:cxnSpLocks/>
                <a:endCxn id="64" idx="1"/>
              </p:cNvCxnSpPr>
              <p:nvPr/>
            </p:nvCxnSpPr>
            <p:spPr>
              <a:xfrm>
                <a:off x="8740674" y="2592089"/>
                <a:ext cx="269543" cy="58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mit Pfeil 70">
                <a:extLst>
                  <a:ext uri="{FF2B5EF4-FFF2-40B4-BE49-F238E27FC236}">
                    <a16:creationId xmlns:a16="http://schemas.microsoft.com/office/drawing/2014/main" id="{05C2038D-3573-B26C-6025-62A2E13F5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0217" y="2432844"/>
                <a:ext cx="554503" cy="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mit Pfeil 71">
                <a:extLst>
                  <a:ext uri="{FF2B5EF4-FFF2-40B4-BE49-F238E27FC236}">
                    <a16:creationId xmlns:a16="http://schemas.microsoft.com/office/drawing/2014/main" id="{63649F4C-C5D9-37FE-0F57-15C5B4BF2487}"/>
                  </a:ext>
                </a:extLst>
              </p:cNvPr>
              <p:cNvCxnSpPr>
                <a:cxnSpLocks/>
                <a:stCxn id="65" idx="3"/>
              </p:cNvCxnSpPr>
              <p:nvPr/>
            </p:nvCxnSpPr>
            <p:spPr>
              <a:xfrm>
                <a:off x="11005209" y="2302837"/>
                <a:ext cx="263653" cy="526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feld 72">
                    <a:extLst>
                      <a:ext uri="{FF2B5EF4-FFF2-40B4-BE49-F238E27FC236}">
                        <a16:creationId xmlns:a16="http://schemas.microsoft.com/office/drawing/2014/main" id="{E8F9A651-5A2B-8AE2-7B19-9395E769EFE7}"/>
                      </a:ext>
                    </a:extLst>
                  </p:cNvPr>
                  <p:cNvSpPr txBox="1"/>
                  <p:nvPr/>
                </p:nvSpPr>
                <p:spPr>
                  <a:xfrm>
                    <a:off x="8291506" y="2399907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3" name="Textfeld 72">
                    <a:extLst>
                      <a:ext uri="{FF2B5EF4-FFF2-40B4-BE49-F238E27FC236}">
                        <a16:creationId xmlns:a16="http://schemas.microsoft.com/office/drawing/2014/main" id="{E8F9A651-5A2B-8AE2-7B19-9395E769EF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1506" y="2399907"/>
                    <a:ext cx="52772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feld 73">
                    <a:extLst>
                      <a:ext uri="{FF2B5EF4-FFF2-40B4-BE49-F238E27FC236}">
                        <a16:creationId xmlns:a16="http://schemas.microsoft.com/office/drawing/2014/main" id="{EF1C706F-975D-6F7D-CC87-929D7093675C}"/>
                      </a:ext>
                    </a:extLst>
                  </p:cNvPr>
                  <p:cNvSpPr txBox="1"/>
                  <p:nvPr/>
                </p:nvSpPr>
                <p:spPr>
                  <a:xfrm>
                    <a:off x="11178259" y="2102528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4" name="Textfeld 73">
                    <a:extLst>
                      <a:ext uri="{FF2B5EF4-FFF2-40B4-BE49-F238E27FC236}">
                        <a16:creationId xmlns:a16="http://schemas.microsoft.com/office/drawing/2014/main" id="{EF1C706F-975D-6F7D-CC87-929D709367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78259" y="2102528"/>
                    <a:ext cx="52772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feld 74">
                    <a:extLst>
                      <a:ext uri="{FF2B5EF4-FFF2-40B4-BE49-F238E27FC236}">
                        <a16:creationId xmlns:a16="http://schemas.microsoft.com/office/drawing/2014/main" id="{90B158AF-DF29-C3DD-5ADD-348874E7597D}"/>
                      </a:ext>
                    </a:extLst>
                  </p:cNvPr>
                  <p:cNvSpPr txBox="1"/>
                  <p:nvPr/>
                </p:nvSpPr>
                <p:spPr>
                  <a:xfrm>
                    <a:off x="9738099" y="2439795"/>
                    <a:ext cx="53873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5" name="Textfeld 74">
                    <a:extLst>
                      <a:ext uri="{FF2B5EF4-FFF2-40B4-BE49-F238E27FC236}">
                        <a16:creationId xmlns:a16="http://schemas.microsoft.com/office/drawing/2014/main" id="{90B158AF-DF29-C3DD-5ADD-348874E759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8099" y="2439795"/>
                    <a:ext cx="53873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feld 75">
                    <a:extLst>
                      <a:ext uri="{FF2B5EF4-FFF2-40B4-BE49-F238E27FC236}">
                        <a16:creationId xmlns:a16="http://schemas.microsoft.com/office/drawing/2014/main" id="{10EBCAEC-43D6-20F9-A22B-9E4962419086}"/>
                      </a:ext>
                    </a:extLst>
                  </p:cNvPr>
                  <p:cNvSpPr txBox="1"/>
                  <p:nvPr/>
                </p:nvSpPr>
                <p:spPr>
                  <a:xfrm>
                    <a:off x="8866162" y="3092329"/>
                    <a:ext cx="100810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6" name="Textfeld 75">
                    <a:extLst>
                      <a:ext uri="{FF2B5EF4-FFF2-40B4-BE49-F238E27FC236}">
                        <a16:creationId xmlns:a16="http://schemas.microsoft.com/office/drawing/2014/main" id="{10EBCAEC-43D6-20F9-A22B-9E4962419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6162" y="3092329"/>
                    <a:ext cx="100810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Gerade Verbindung mit Pfeil 76">
                <a:extLst>
                  <a:ext uri="{FF2B5EF4-FFF2-40B4-BE49-F238E27FC236}">
                    <a16:creationId xmlns:a16="http://schemas.microsoft.com/office/drawing/2014/main" id="{77A0D510-C2A4-85C4-8245-64D8E28B12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1072" y="2857175"/>
                <a:ext cx="0" cy="235154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7AE8D1F7-102A-072F-13A5-2E5C1E15A52B}"/>
                  </a:ext>
                </a:extLst>
              </p:cNvPr>
              <p:cNvSpPr txBox="1"/>
              <p:nvPr/>
            </p:nvSpPr>
            <p:spPr>
              <a:xfrm>
                <a:off x="4633603" y="1327586"/>
                <a:ext cx="2388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u="sng" dirty="0"/>
                  <a:t>N2 (Encrypt-then-MAC)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feld 79">
                    <a:extLst>
                      <a:ext uri="{FF2B5EF4-FFF2-40B4-BE49-F238E27FC236}">
                        <a16:creationId xmlns:a16="http://schemas.microsoft.com/office/drawing/2014/main" id="{C5119DF0-6128-A07A-6185-223F6ED7F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567" y="1700128"/>
                    <a:ext cx="97977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0" name="Textfeld 79">
                    <a:extLst>
                      <a:ext uri="{FF2B5EF4-FFF2-40B4-BE49-F238E27FC236}">
                        <a16:creationId xmlns:a16="http://schemas.microsoft.com/office/drawing/2014/main" id="{C5119DF0-6128-A07A-6185-223F6ED7F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0567" y="1700128"/>
                    <a:ext cx="97977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Gerade Verbindung mit Pfeil 81">
                <a:extLst>
                  <a:ext uri="{FF2B5EF4-FFF2-40B4-BE49-F238E27FC236}">
                    <a16:creationId xmlns:a16="http://schemas.microsoft.com/office/drawing/2014/main" id="{37A828E2-DDE2-0CF5-A259-74ACEF7D8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0455" y="2054466"/>
                <a:ext cx="5869" cy="216024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uppieren 82">
                <a:extLst>
                  <a:ext uri="{FF2B5EF4-FFF2-40B4-BE49-F238E27FC236}">
                    <a16:creationId xmlns:a16="http://schemas.microsoft.com/office/drawing/2014/main" id="{C5C38591-A4AA-EC57-4CC8-38FE90D1B62F}"/>
                  </a:ext>
                </a:extLst>
              </p:cNvPr>
              <p:cNvGrpSpPr/>
              <p:nvPr/>
            </p:nvGrpSpPr>
            <p:grpSpPr>
              <a:xfrm>
                <a:off x="4128251" y="1899174"/>
                <a:ext cx="3397436" cy="1676674"/>
                <a:chOff x="4151784" y="4406069"/>
                <a:chExt cx="3397436" cy="1676674"/>
              </a:xfrm>
            </p:grpSpPr>
            <p:sp>
              <p:nvSpPr>
                <p:cNvPr id="87" name="Textfeld 86">
                  <a:extLst>
                    <a:ext uri="{FF2B5EF4-FFF2-40B4-BE49-F238E27FC236}">
                      <a16:creationId xmlns:a16="http://schemas.microsoft.com/office/drawing/2014/main" id="{CCEB47B4-AEF1-3BCF-7796-55C83143A2EF}"/>
                    </a:ext>
                  </a:extLst>
                </p:cNvPr>
                <p:cNvSpPr txBox="1"/>
                <p:nvPr/>
              </p:nvSpPr>
              <p:spPr>
                <a:xfrm>
                  <a:off x="5026884" y="5034538"/>
                  <a:ext cx="40267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SE</a:t>
                  </a:r>
                </a:p>
              </p:txBody>
            </p:sp>
            <p:sp>
              <p:nvSpPr>
                <p:cNvPr id="88" name="Textfeld 87">
                  <a:extLst>
                    <a:ext uri="{FF2B5EF4-FFF2-40B4-BE49-F238E27FC236}">
                      <a16:creationId xmlns:a16="http://schemas.microsoft.com/office/drawing/2014/main" id="{B0C7BB09-91E7-0E84-71AD-FDECB93658DB}"/>
                    </a:ext>
                  </a:extLst>
                </p:cNvPr>
                <p:cNvSpPr txBox="1"/>
                <p:nvPr/>
              </p:nvSpPr>
              <p:spPr>
                <a:xfrm>
                  <a:off x="6183239" y="5049141"/>
                  <a:ext cx="6366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MAC</a:t>
                  </a:r>
                </a:p>
              </p:txBody>
            </p:sp>
            <p:cxnSp>
              <p:nvCxnSpPr>
                <p:cNvPr id="89" name="Gerade Verbindung mit Pfeil 88">
                  <a:extLst>
                    <a:ext uri="{FF2B5EF4-FFF2-40B4-BE49-F238E27FC236}">
                      <a16:creationId xmlns:a16="http://schemas.microsoft.com/office/drawing/2014/main" id="{A78DBA99-2C5F-22B8-5214-4F61FF519E45}"/>
                    </a:ext>
                  </a:extLst>
                </p:cNvPr>
                <p:cNvCxnSpPr>
                  <a:cxnSpLocks/>
                  <a:endCxn id="97" idx="1"/>
                </p:cNvCxnSpPr>
                <p:nvPr/>
              </p:nvCxnSpPr>
              <p:spPr>
                <a:xfrm flipV="1">
                  <a:off x="4566163" y="5221161"/>
                  <a:ext cx="317751" cy="5202"/>
                </a:xfrm>
                <a:prstGeom prst="straightConnector1">
                  <a:avLst/>
                </a:prstGeom>
                <a:ln>
                  <a:solidFill>
                    <a:srgbClr val="7F7F7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 Verbindung mit Pfeil 90">
                  <a:extLst>
                    <a:ext uri="{FF2B5EF4-FFF2-40B4-BE49-F238E27FC236}">
                      <a16:creationId xmlns:a16="http://schemas.microsoft.com/office/drawing/2014/main" id="{83D15A99-B909-2A1B-B256-60BF5055A516}"/>
                    </a:ext>
                  </a:extLst>
                </p:cNvPr>
                <p:cNvCxnSpPr>
                  <a:cxnSpLocks/>
                  <a:stCxn id="97" idx="3"/>
                  <a:endCxn id="93" idx="1"/>
                </p:cNvCxnSpPr>
                <p:nvPr/>
              </p:nvCxnSpPr>
              <p:spPr>
                <a:xfrm>
                  <a:off x="5603914" y="5221161"/>
                  <a:ext cx="554235" cy="0"/>
                </a:xfrm>
                <a:prstGeom prst="straightConnector1">
                  <a:avLst/>
                </a:prstGeom>
                <a:ln>
                  <a:solidFill>
                    <a:srgbClr val="7F7F7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 Verbindung mit Pfeil 91">
                  <a:extLst>
                    <a:ext uri="{FF2B5EF4-FFF2-40B4-BE49-F238E27FC236}">
                      <a16:creationId xmlns:a16="http://schemas.microsoft.com/office/drawing/2014/main" id="{0A74A0BD-7052-4062-D334-72CDA093AD46}"/>
                    </a:ext>
                  </a:extLst>
                </p:cNvPr>
                <p:cNvCxnSpPr>
                  <a:cxnSpLocks/>
                  <a:stCxn id="93" idx="3"/>
                </p:cNvCxnSpPr>
                <p:nvPr/>
              </p:nvCxnSpPr>
              <p:spPr>
                <a:xfrm>
                  <a:off x="6878149" y="5221161"/>
                  <a:ext cx="262302" cy="5202"/>
                </a:xfrm>
                <a:prstGeom prst="straightConnector1">
                  <a:avLst/>
                </a:prstGeom>
                <a:ln>
                  <a:solidFill>
                    <a:srgbClr val="7F7F7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hteck 92">
                  <a:extLst>
                    <a:ext uri="{FF2B5EF4-FFF2-40B4-BE49-F238E27FC236}">
                      <a16:creationId xmlns:a16="http://schemas.microsoft.com/office/drawing/2014/main" id="{DB2D4304-72FD-8A06-3606-350026B1D884}"/>
                    </a:ext>
                  </a:extLst>
                </p:cNvPr>
                <p:cNvSpPr/>
                <p:nvPr/>
              </p:nvSpPr>
              <p:spPr>
                <a:xfrm>
                  <a:off x="6158149" y="4951161"/>
                  <a:ext cx="720000" cy="5400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5" name="Verbinder: gewinkelt 94">
                  <a:extLst>
                    <a:ext uri="{FF2B5EF4-FFF2-40B4-BE49-F238E27FC236}">
                      <a16:creationId xmlns:a16="http://schemas.microsoft.com/office/drawing/2014/main" id="{F5241DED-B7F9-9D02-3842-6DD862B62C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167071" y="4254987"/>
                  <a:ext cx="630524" cy="1305016"/>
                </a:xfrm>
                <a:prstGeom prst="bentConnector2">
                  <a:avLst/>
                </a:prstGeom>
                <a:ln>
                  <a:solidFill>
                    <a:srgbClr val="7F7F7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C82385C3-F5A9-9C21-0C09-2A132651DCA1}"/>
                    </a:ext>
                  </a:extLst>
                </p:cNvPr>
                <p:cNvSpPr/>
                <p:nvPr/>
              </p:nvSpPr>
              <p:spPr>
                <a:xfrm>
                  <a:off x="4883914" y="4951161"/>
                  <a:ext cx="720000" cy="5400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feld 97">
                      <a:extLst>
                        <a:ext uri="{FF2B5EF4-FFF2-40B4-BE49-F238E27FC236}">
                          <a16:creationId xmlns:a16="http://schemas.microsoft.com/office/drawing/2014/main" id="{6F71F3C4-6AF4-249B-16CA-078BF25DB0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51784" y="5039096"/>
                      <a:ext cx="5277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98" name="Textfeld 97">
                      <a:extLst>
                        <a:ext uri="{FF2B5EF4-FFF2-40B4-BE49-F238E27FC236}">
                          <a16:creationId xmlns:a16="http://schemas.microsoft.com/office/drawing/2014/main" id="{6F71F3C4-6AF4-249B-16CA-078BF25DB0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51784" y="5039096"/>
                      <a:ext cx="52772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feld 98">
                      <a:extLst>
                        <a:ext uri="{FF2B5EF4-FFF2-40B4-BE49-F238E27FC236}">
                          <a16:creationId xmlns:a16="http://schemas.microsoft.com/office/drawing/2014/main" id="{6D6AB6FE-CA64-12FD-7DEF-C27541AED5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21500" y="4406069"/>
                      <a:ext cx="5277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99" name="Textfeld 98">
                      <a:extLst>
                        <a:ext uri="{FF2B5EF4-FFF2-40B4-BE49-F238E27FC236}">
                          <a16:creationId xmlns:a16="http://schemas.microsoft.com/office/drawing/2014/main" id="{6D6AB6FE-CA64-12FD-7DEF-C27541AED5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1500" y="4406069"/>
                      <a:ext cx="52772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feld 99">
                      <a:extLst>
                        <a:ext uri="{FF2B5EF4-FFF2-40B4-BE49-F238E27FC236}">
                          <a16:creationId xmlns:a16="http://schemas.microsoft.com/office/drawing/2014/main" id="{C50D1955-12CB-2A65-5043-0B7708476A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16483" y="5034538"/>
                      <a:ext cx="5277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0" name="Textfeld 99">
                      <a:extLst>
                        <a:ext uri="{FF2B5EF4-FFF2-40B4-BE49-F238E27FC236}">
                          <a16:creationId xmlns:a16="http://schemas.microsoft.com/office/drawing/2014/main" id="{C50D1955-12CB-2A65-5043-0B7708476A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6483" y="5034538"/>
                      <a:ext cx="527720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feld 100">
                      <a:extLst>
                        <a:ext uri="{FF2B5EF4-FFF2-40B4-BE49-F238E27FC236}">
                          <a16:creationId xmlns:a16="http://schemas.microsoft.com/office/drawing/2014/main" id="{BEA20DAC-6922-D4EA-76E6-30A0E1D414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81958" y="5176209"/>
                      <a:ext cx="5277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1" name="Textfeld 100">
                      <a:extLst>
                        <a:ext uri="{FF2B5EF4-FFF2-40B4-BE49-F238E27FC236}">
                          <a16:creationId xmlns:a16="http://schemas.microsoft.com/office/drawing/2014/main" id="{BEA20DAC-6922-D4EA-76E6-30A0E1D4148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81958" y="5176209"/>
                      <a:ext cx="52772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2" name="Gerade Verbindung mit Pfeil 101">
                  <a:extLst>
                    <a:ext uri="{FF2B5EF4-FFF2-40B4-BE49-F238E27FC236}">
                      <a16:creationId xmlns:a16="http://schemas.microsoft.com/office/drawing/2014/main" id="{93DAFCF2-A7CC-CB00-C42F-85B59E055064}"/>
                    </a:ext>
                  </a:extLst>
                </p:cNvPr>
                <p:cNvCxnSpPr>
                  <a:cxnSpLocks/>
                  <a:endCxn id="97" idx="2"/>
                </p:cNvCxnSpPr>
                <p:nvPr/>
              </p:nvCxnSpPr>
              <p:spPr>
                <a:xfrm flipV="1">
                  <a:off x="5243914" y="5491161"/>
                  <a:ext cx="0" cy="220674"/>
                </a:xfrm>
                <a:prstGeom prst="straightConnector1">
                  <a:avLst/>
                </a:prstGeom>
                <a:ln>
                  <a:solidFill>
                    <a:srgbClr val="7F7F7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Gerade Verbindung mit Pfeil 102">
                  <a:extLst>
                    <a:ext uri="{FF2B5EF4-FFF2-40B4-BE49-F238E27FC236}">
                      <a16:creationId xmlns:a16="http://schemas.microsoft.com/office/drawing/2014/main" id="{F5EB852D-1FDF-66CB-BC8C-659BD63514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4289" y="5487639"/>
                  <a:ext cx="0" cy="235154"/>
                </a:xfrm>
                <a:prstGeom prst="straightConnector1">
                  <a:avLst/>
                </a:prstGeom>
                <a:ln>
                  <a:solidFill>
                    <a:srgbClr val="7F7F7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feld 103">
                      <a:extLst>
                        <a:ext uri="{FF2B5EF4-FFF2-40B4-BE49-F238E27FC236}">
                          <a16:creationId xmlns:a16="http://schemas.microsoft.com/office/drawing/2014/main" id="{43E39FE5-F412-52EF-3B38-6C1CC063BE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5337" y="5713411"/>
                      <a:ext cx="5277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4" name="Textfeld 103">
                      <a:extLst>
                        <a:ext uri="{FF2B5EF4-FFF2-40B4-BE49-F238E27FC236}">
                          <a16:creationId xmlns:a16="http://schemas.microsoft.com/office/drawing/2014/main" id="{43E39FE5-F412-52EF-3B38-6C1CC063BE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5337" y="5713411"/>
                      <a:ext cx="527720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275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feld 104">
                      <a:extLst>
                        <a:ext uri="{FF2B5EF4-FFF2-40B4-BE49-F238E27FC236}">
                          <a16:creationId xmlns:a16="http://schemas.microsoft.com/office/drawing/2014/main" id="{6FCBE4C3-BBCB-DDCC-D330-1EC130E39E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86569" y="5705805"/>
                      <a:ext cx="5277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feld 104">
                      <a:extLst>
                        <a:ext uri="{FF2B5EF4-FFF2-40B4-BE49-F238E27FC236}">
                          <a16:creationId xmlns:a16="http://schemas.microsoft.com/office/drawing/2014/main" id="{6FCBE4C3-BBCB-DDCC-D330-1EC130E39E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86569" y="5705805"/>
                      <a:ext cx="527720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r="-839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feld 83">
                    <a:extLst>
                      <a:ext uri="{FF2B5EF4-FFF2-40B4-BE49-F238E27FC236}">
                        <a16:creationId xmlns:a16="http://schemas.microsoft.com/office/drawing/2014/main" id="{099EFB13-91C7-AF48-4437-2F4FA23C1E4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1349" y="3074872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4" name="Textfeld 83">
                    <a:extLst>
                      <a:ext uri="{FF2B5EF4-FFF2-40B4-BE49-F238E27FC236}">
                        <a16:creationId xmlns:a16="http://schemas.microsoft.com/office/drawing/2014/main" id="{099EFB13-91C7-AF48-4437-2F4FA23C1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1349" y="3074872"/>
                    <a:ext cx="52772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287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Gerade Verbindung mit Pfeil 84">
                <a:extLst>
                  <a:ext uri="{FF2B5EF4-FFF2-40B4-BE49-F238E27FC236}">
                    <a16:creationId xmlns:a16="http://schemas.microsoft.com/office/drawing/2014/main" id="{6C697983-D676-7A9C-DCCC-D9092E2B488D}"/>
                  </a:ext>
                </a:extLst>
              </p:cNvPr>
              <p:cNvCxnSpPr>
                <a:cxnSpLocks/>
                <a:stCxn id="84" idx="0"/>
                <a:endCxn id="65" idx="2"/>
              </p:cNvCxnSpPr>
              <p:nvPr/>
            </p:nvCxnSpPr>
            <p:spPr>
              <a:xfrm flipV="1">
                <a:off x="10645209" y="2572837"/>
                <a:ext cx="0" cy="502035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6" name="Grafik 105" descr="Schließen mit einfarbiger Füllung">
            <a:extLst>
              <a:ext uri="{FF2B5EF4-FFF2-40B4-BE49-F238E27FC236}">
                <a16:creationId xmlns:a16="http://schemas.microsoft.com/office/drawing/2014/main" id="{3564A5DD-336B-D128-1D0D-A1F3A9E5C5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05540" y="3359240"/>
            <a:ext cx="540000" cy="540000"/>
          </a:xfrm>
          <a:prstGeom prst="rect">
            <a:avLst/>
          </a:prstGeom>
        </p:spPr>
      </p:pic>
      <p:pic>
        <p:nvPicPr>
          <p:cNvPr id="107" name="Grafik 106" descr="Schließen mit einfarbiger Füllung">
            <a:extLst>
              <a:ext uri="{FF2B5EF4-FFF2-40B4-BE49-F238E27FC236}">
                <a16:creationId xmlns:a16="http://schemas.microsoft.com/office/drawing/2014/main" id="{5F442B35-7002-0FC2-1620-140EB7097D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064552" y="3362050"/>
            <a:ext cx="540000" cy="540000"/>
          </a:xfrm>
          <a:prstGeom prst="rect">
            <a:avLst/>
          </a:prstGeom>
        </p:spPr>
      </p:pic>
      <p:pic>
        <p:nvPicPr>
          <p:cNvPr id="108" name="Grafik 107" descr="Häkchen mit einfarbiger Füllung">
            <a:extLst>
              <a:ext uri="{FF2B5EF4-FFF2-40B4-BE49-F238E27FC236}">
                <a16:creationId xmlns:a16="http://schemas.microsoft.com/office/drawing/2014/main" id="{49B8F4E7-7131-A6B5-B6A3-F64AC38FF92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48816" y="335699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180A4-EAB3-096D-CE26-56034824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Committing Security of N2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F74414-D824-8750-475B-A60032E7D3E7}"/>
              </a:ext>
            </a:extLst>
          </p:cNvPr>
          <p:cNvSpPr txBox="1"/>
          <p:nvPr/>
        </p:nvSpPr>
        <p:spPr>
          <a:xfrm>
            <a:off x="410456" y="1574766"/>
            <a:ext cx="238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N2 (Encrypt-then-MAC)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307C235-A62C-15E6-6705-E69003802EA6}"/>
                  </a:ext>
                </a:extLst>
              </p:cNvPr>
              <p:cNvSpPr txBox="1"/>
              <p:nvPr/>
            </p:nvSpPr>
            <p:spPr>
              <a:xfrm flipH="1">
                <a:off x="502510" y="4219200"/>
                <a:ext cx="3673857" cy="263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/>
                  <a:t>Tidy encryption scheme:</a:t>
                </a:r>
              </a:p>
              <a:p>
                <a:endParaRPr lang="en-GB" u="sng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Dec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endParaRPr lang="de-DE" b="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  <a:p>
                <a:r>
                  <a:rPr lang="en-GB" u="sng" dirty="0"/>
                  <a:t> </a:t>
                </a:r>
              </a:p>
              <a:p>
                <a:r>
                  <a:rPr lang="en-GB" u="sng" dirty="0"/>
                  <a:t> 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307C235-A62C-15E6-6705-E69003802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2510" y="4219200"/>
                <a:ext cx="3673857" cy="2638799"/>
              </a:xfrm>
              <a:prstGeom prst="rect">
                <a:avLst/>
              </a:prstGeom>
              <a:blipFill>
                <a:blip r:embed="rId3"/>
                <a:stretch>
                  <a:fillRect l="-1327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Grafik 64">
            <a:extLst>
              <a:ext uri="{FF2B5EF4-FFF2-40B4-BE49-F238E27FC236}">
                <a16:creationId xmlns:a16="http://schemas.microsoft.com/office/drawing/2014/main" id="{4BF1669B-19E9-D499-E03D-BA39205F8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106" y="1415105"/>
            <a:ext cx="5811874" cy="23240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69746A46-70E4-A6C6-79E6-58E24E3CFCC3}"/>
              </a:ext>
            </a:extLst>
          </p:cNvPr>
          <p:cNvGrpSpPr/>
          <p:nvPr/>
        </p:nvGrpSpPr>
        <p:grpSpPr>
          <a:xfrm>
            <a:off x="640720" y="2071027"/>
            <a:ext cx="3397436" cy="1676674"/>
            <a:chOff x="4151784" y="4406069"/>
            <a:chExt cx="3397436" cy="1676674"/>
          </a:xfrm>
        </p:grpSpPr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DD5FDA07-D776-872E-9058-F524803BD370}"/>
                </a:ext>
              </a:extLst>
            </p:cNvPr>
            <p:cNvSpPr txBox="1"/>
            <p:nvPr/>
          </p:nvSpPr>
          <p:spPr>
            <a:xfrm>
              <a:off x="5026884" y="5034538"/>
              <a:ext cx="402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SE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398F412-528C-5804-B4F2-950F99F1F1A6}"/>
                </a:ext>
              </a:extLst>
            </p:cNvPr>
            <p:cNvSpPr txBox="1"/>
            <p:nvPr/>
          </p:nvSpPr>
          <p:spPr>
            <a:xfrm>
              <a:off x="6183239" y="5049141"/>
              <a:ext cx="6366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MAC</a:t>
              </a:r>
            </a:p>
          </p:txBody>
        </p:sp>
        <p:cxnSp>
          <p:nvCxnSpPr>
            <p:cNvPr id="102" name="Gerade Verbindung mit Pfeil 101">
              <a:extLst>
                <a:ext uri="{FF2B5EF4-FFF2-40B4-BE49-F238E27FC236}">
                  <a16:creationId xmlns:a16="http://schemas.microsoft.com/office/drawing/2014/main" id="{2C91B2FE-220F-0617-3D62-4D171328CFD5}"/>
                </a:ext>
              </a:extLst>
            </p:cNvPr>
            <p:cNvCxnSpPr>
              <a:cxnSpLocks/>
              <a:endCxn id="107" idx="1"/>
            </p:cNvCxnSpPr>
            <p:nvPr/>
          </p:nvCxnSpPr>
          <p:spPr>
            <a:xfrm flipV="1">
              <a:off x="4566163" y="5221161"/>
              <a:ext cx="317751" cy="5202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>
              <a:extLst>
                <a:ext uri="{FF2B5EF4-FFF2-40B4-BE49-F238E27FC236}">
                  <a16:creationId xmlns:a16="http://schemas.microsoft.com/office/drawing/2014/main" id="{79054F9A-547B-0A0E-0DEB-9A94613E06E4}"/>
                </a:ext>
              </a:extLst>
            </p:cNvPr>
            <p:cNvCxnSpPr>
              <a:cxnSpLocks/>
              <a:stCxn id="107" idx="3"/>
              <a:endCxn id="105" idx="1"/>
            </p:cNvCxnSpPr>
            <p:nvPr/>
          </p:nvCxnSpPr>
          <p:spPr>
            <a:xfrm>
              <a:off x="5603914" y="5221161"/>
              <a:ext cx="554235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>
              <a:extLst>
                <a:ext uri="{FF2B5EF4-FFF2-40B4-BE49-F238E27FC236}">
                  <a16:creationId xmlns:a16="http://schemas.microsoft.com/office/drawing/2014/main" id="{227EBF90-80FF-750E-5E00-F1BA69C3A50D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>
              <a:off x="6878149" y="5221161"/>
              <a:ext cx="262302" cy="5202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61DDB9AE-5ABE-1044-8505-47FA25DE8492}"/>
                </a:ext>
              </a:extLst>
            </p:cNvPr>
            <p:cNvSpPr/>
            <p:nvPr/>
          </p:nvSpPr>
          <p:spPr>
            <a:xfrm>
              <a:off x="6158149" y="4951161"/>
              <a:ext cx="720000" cy="540000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06" name="Verbinder: gewinkelt 105">
              <a:extLst>
                <a:ext uri="{FF2B5EF4-FFF2-40B4-BE49-F238E27FC236}">
                  <a16:creationId xmlns:a16="http://schemas.microsoft.com/office/drawing/2014/main" id="{AA1D5A3D-A832-8DFB-1DE2-E398671FA05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167071" y="4254987"/>
              <a:ext cx="630524" cy="1305016"/>
            </a:xfrm>
            <a:prstGeom prst="bentConnector2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273BB94E-899E-8E46-D009-DA4795420B26}"/>
                </a:ext>
              </a:extLst>
            </p:cNvPr>
            <p:cNvSpPr/>
            <p:nvPr/>
          </p:nvSpPr>
          <p:spPr>
            <a:xfrm>
              <a:off x="4883914" y="4951161"/>
              <a:ext cx="720000" cy="540000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feld 107">
                  <a:extLst>
                    <a:ext uri="{FF2B5EF4-FFF2-40B4-BE49-F238E27FC236}">
                      <a16:creationId xmlns:a16="http://schemas.microsoft.com/office/drawing/2014/main" id="{03B143BC-59D5-B951-4FD0-1946DB5A787B}"/>
                    </a:ext>
                  </a:extLst>
                </p:cNvPr>
                <p:cNvSpPr txBox="1"/>
                <p:nvPr/>
              </p:nvSpPr>
              <p:spPr>
                <a:xfrm>
                  <a:off x="4151784" y="5039096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8" name="Textfeld 107">
                  <a:extLst>
                    <a:ext uri="{FF2B5EF4-FFF2-40B4-BE49-F238E27FC236}">
                      <a16:creationId xmlns:a16="http://schemas.microsoft.com/office/drawing/2014/main" id="{03B143BC-59D5-B951-4FD0-1946DB5A7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784" y="5039096"/>
                  <a:ext cx="5277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feld 108">
                  <a:extLst>
                    <a:ext uri="{FF2B5EF4-FFF2-40B4-BE49-F238E27FC236}">
                      <a16:creationId xmlns:a16="http://schemas.microsoft.com/office/drawing/2014/main" id="{56CE1D0B-ED95-79CE-22A2-1A37A0B60511}"/>
                    </a:ext>
                  </a:extLst>
                </p:cNvPr>
                <p:cNvSpPr txBox="1"/>
                <p:nvPr/>
              </p:nvSpPr>
              <p:spPr>
                <a:xfrm>
                  <a:off x="7021500" y="4406069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9" name="Textfeld 108">
                  <a:extLst>
                    <a:ext uri="{FF2B5EF4-FFF2-40B4-BE49-F238E27FC236}">
                      <a16:creationId xmlns:a16="http://schemas.microsoft.com/office/drawing/2014/main" id="{56CE1D0B-ED95-79CE-22A2-1A37A0B60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500" y="4406069"/>
                  <a:ext cx="52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feld 109">
                  <a:extLst>
                    <a:ext uri="{FF2B5EF4-FFF2-40B4-BE49-F238E27FC236}">
                      <a16:creationId xmlns:a16="http://schemas.microsoft.com/office/drawing/2014/main" id="{356C807A-6822-4BAA-26A8-42FEE51419E9}"/>
                    </a:ext>
                  </a:extLst>
                </p:cNvPr>
                <p:cNvSpPr txBox="1"/>
                <p:nvPr/>
              </p:nvSpPr>
              <p:spPr>
                <a:xfrm>
                  <a:off x="7016483" y="5034538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0" name="Textfeld 109">
                  <a:extLst>
                    <a:ext uri="{FF2B5EF4-FFF2-40B4-BE49-F238E27FC236}">
                      <a16:creationId xmlns:a16="http://schemas.microsoft.com/office/drawing/2014/main" id="{356C807A-6822-4BAA-26A8-42FEE5141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483" y="5034538"/>
                  <a:ext cx="5277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feld 110">
                  <a:extLst>
                    <a:ext uri="{FF2B5EF4-FFF2-40B4-BE49-F238E27FC236}">
                      <a16:creationId xmlns:a16="http://schemas.microsoft.com/office/drawing/2014/main" id="{A7767F5C-49D8-1EED-C838-0459012D4BAA}"/>
                    </a:ext>
                  </a:extLst>
                </p:cNvPr>
                <p:cNvSpPr txBox="1"/>
                <p:nvPr/>
              </p:nvSpPr>
              <p:spPr>
                <a:xfrm>
                  <a:off x="5581958" y="5176209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1" name="Textfeld 110">
                  <a:extLst>
                    <a:ext uri="{FF2B5EF4-FFF2-40B4-BE49-F238E27FC236}">
                      <a16:creationId xmlns:a16="http://schemas.microsoft.com/office/drawing/2014/main" id="{A7767F5C-49D8-1EED-C838-0459012D4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1958" y="5176209"/>
                  <a:ext cx="52772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Gerade Verbindung mit Pfeil 111">
              <a:extLst>
                <a:ext uri="{FF2B5EF4-FFF2-40B4-BE49-F238E27FC236}">
                  <a16:creationId xmlns:a16="http://schemas.microsoft.com/office/drawing/2014/main" id="{EE036864-82AA-915C-DC0A-0BB82CCE9BB7}"/>
                </a:ext>
              </a:extLst>
            </p:cNvPr>
            <p:cNvCxnSpPr>
              <a:cxnSpLocks/>
              <a:endCxn id="107" idx="2"/>
            </p:cNvCxnSpPr>
            <p:nvPr/>
          </p:nvCxnSpPr>
          <p:spPr>
            <a:xfrm flipV="1">
              <a:off x="5243914" y="5491161"/>
              <a:ext cx="0" cy="220674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>
              <a:extLst>
                <a:ext uri="{FF2B5EF4-FFF2-40B4-BE49-F238E27FC236}">
                  <a16:creationId xmlns:a16="http://schemas.microsoft.com/office/drawing/2014/main" id="{53C7D5F7-AC50-B71B-726E-466D3A583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4289" y="5487639"/>
              <a:ext cx="0" cy="235154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feld 113">
                  <a:extLst>
                    <a:ext uri="{FF2B5EF4-FFF2-40B4-BE49-F238E27FC236}">
                      <a16:creationId xmlns:a16="http://schemas.microsoft.com/office/drawing/2014/main" id="{C699924E-D6B8-32A9-A37C-F0C59FE28363}"/>
                    </a:ext>
                  </a:extLst>
                </p:cNvPr>
                <p:cNvSpPr txBox="1"/>
                <p:nvPr/>
              </p:nvSpPr>
              <p:spPr>
                <a:xfrm>
                  <a:off x="4885337" y="5713411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Textfeld 113">
                  <a:extLst>
                    <a:ext uri="{FF2B5EF4-FFF2-40B4-BE49-F238E27FC236}">
                      <a16:creationId xmlns:a16="http://schemas.microsoft.com/office/drawing/2014/main" id="{C699924E-D6B8-32A9-A37C-F0C59FE28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337" y="5713411"/>
                  <a:ext cx="52772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87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feld 114">
                  <a:extLst>
                    <a:ext uri="{FF2B5EF4-FFF2-40B4-BE49-F238E27FC236}">
                      <a16:creationId xmlns:a16="http://schemas.microsoft.com/office/drawing/2014/main" id="{DE61DB65-7944-31F0-4A02-1D4700431CDE}"/>
                    </a:ext>
                  </a:extLst>
                </p:cNvPr>
                <p:cNvSpPr txBox="1"/>
                <p:nvPr/>
              </p:nvSpPr>
              <p:spPr>
                <a:xfrm>
                  <a:off x="6086569" y="5705805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Textfeld 114">
                  <a:extLst>
                    <a:ext uri="{FF2B5EF4-FFF2-40B4-BE49-F238E27FC236}">
                      <a16:creationId xmlns:a16="http://schemas.microsoft.com/office/drawing/2014/main" id="{DE61DB65-7944-31F0-4A02-1D4700431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569" y="5705805"/>
                  <a:ext cx="52772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839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3F15A20-4662-4CED-C8DA-F6287B46D3B9}"/>
              </a:ext>
            </a:extLst>
          </p:cNvPr>
          <p:cNvGrpSpPr/>
          <p:nvPr/>
        </p:nvGrpSpPr>
        <p:grpSpPr>
          <a:xfrm>
            <a:off x="5119762" y="3757395"/>
            <a:ext cx="6638562" cy="2400676"/>
            <a:chOff x="5085390" y="3734315"/>
            <a:chExt cx="6638562" cy="2400676"/>
          </a:xfrm>
        </p:grpSpPr>
        <p:cxnSp>
          <p:nvCxnSpPr>
            <p:cNvPr id="7" name="Verbinder: gekrümmt 6">
              <a:extLst>
                <a:ext uri="{FF2B5EF4-FFF2-40B4-BE49-F238E27FC236}">
                  <a16:creationId xmlns:a16="http://schemas.microsoft.com/office/drawing/2014/main" id="{9C3B992C-6027-B323-7753-A68B910ED3A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71783" y="3931306"/>
              <a:ext cx="504200" cy="110218"/>
            </a:xfrm>
            <a:prstGeom prst="curvedConnector3">
              <a:avLst>
                <a:gd name="adj1" fmla="val 90482"/>
              </a:avLst>
            </a:prstGeom>
            <a:ln w="38100">
              <a:solidFill>
                <a:srgbClr val="DA2F2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680A4292-A024-EB06-BF38-68BD710B3E3C}"/>
                </a:ext>
              </a:extLst>
            </p:cNvPr>
            <p:cNvSpPr/>
            <p:nvPr/>
          </p:nvSpPr>
          <p:spPr>
            <a:xfrm>
              <a:off x="8103851" y="5023842"/>
              <a:ext cx="207962" cy="2697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0DE81C46-69EE-333A-105C-5743204F479B}"/>
                </a:ext>
              </a:extLst>
            </p:cNvPr>
            <p:cNvSpPr/>
            <p:nvPr/>
          </p:nvSpPr>
          <p:spPr>
            <a:xfrm>
              <a:off x="7059032" y="5697985"/>
              <a:ext cx="871686" cy="295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24A23AB-C009-5B23-FB7F-71C5939B9EE9}"/>
                </a:ext>
              </a:extLst>
            </p:cNvPr>
            <p:cNvSpPr/>
            <p:nvPr/>
          </p:nvSpPr>
          <p:spPr>
            <a:xfrm>
              <a:off x="5140793" y="4328011"/>
              <a:ext cx="6549375" cy="1806980"/>
            </a:xfrm>
            <a:prstGeom prst="rect">
              <a:avLst/>
            </a:prstGeom>
            <a:noFill/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D02A8CF4-3999-1ADC-C581-C59CA4D66301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8415480" y="4328011"/>
              <a:ext cx="1" cy="1806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E806DCCA-49B4-6973-5141-DEB0DAC1F0A1}"/>
                </a:ext>
              </a:extLst>
            </p:cNvPr>
            <p:cNvGrpSpPr/>
            <p:nvPr/>
          </p:nvGrpSpPr>
          <p:grpSpPr>
            <a:xfrm>
              <a:off x="5085390" y="4342893"/>
              <a:ext cx="3397436" cy="1700463"/>
              <a:chOff x="4151784" y="4406069"/>
              <a:chExt cx="3397436" cy="1700463"/>
            </a:xfrm>
          </p:grpSpPr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6EF6D8D3-8C03-544E-0396-B0C0BD1F2F29}"/>
                  </a:ext>
                </a:extLst>
              </p:cNvPr>
              <p:cNvSpPr txBox="1"/>
              <p:nvPr/>
            </p:nvSpPr>
            <p:spPr>
              <a:xfrm>
                <a:off x="5026884" y="5034538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SE</a:t>
                </a:r>
              </a:p>
            </p:txBody>
          </p:sp>
          <p:sp>
            <p:nvSpPr>
              <p:cNvPr id="119" name="Textfeld 118">
                <a:extLst>
                  <a:ext uri="{FF2B5EF4-FFF2-40B4-BE49-F238E27FC236}">
                    <a16:creationId xmlns:a16="http://schemas.microsoft.com/office/drawing/2014/main" id="{EECC180D-A856-EEA9-E0E5-7D9AAC7EAB51}"/>
                  </a:ext>
                </a:extLst>
              </p:cNvPr>
              <p:cNvSpPr txBox="1"/>
              <p:nvPr/>
            </p:nvSpPr>
            <p:spPr>
              <a:xfrm>
                <a:off x="6183239" y="5049141"/>
                <a:ext cx="63664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MAC</a:t>
                </a:r>
              </a:p>
            </p:txBody>
          </p:sp>
          <p:cxnSp>
            <p:nvCxnSpPr>
              <p:cNvPr id="120" name="Gerade Verbindung mit Pfeil 119">
                <a:extLst>
                  <a:ext uri="{FF2B5EF4-FFF2-40B4-BE49-F238E27FC236}">
                    <a16:creationId xmlns:a16="http://schemas.microsoft.com/office/drawing/2014/main" id="{FF7DF1E7-6239-8C6A-54D4-FD96A46AF195}"/>
                  </a:ext>
                </a:extLst>
              </p:cNvPr>
              <p:cNvCxnSpPr>
                <a:cxnSpLocks/>
                <a:endCxn id="125" idx="1"/>
              </p:cNvCxnSpPr>
              <p:nvPr/>
            </p:nvCxnSpPr>
            <p:spPr>
              <a:xfrm flipV="1">
                <a:off x="4566163" y="5221161"/>
                <a:ext cx="317751" cy="5202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 Verbindung mit Pfeil 120">
                <a:extLst>
                  <a:ext uri="{FF2B5EF4-FFF2-40B4-BE49-F238E27FC236}">
                    <a16:creationId xmlns:a16="http://schemas.microsoft.com/office/drawing/2014/main" id="{4EEA118F-B0DE-92EC-97A8-02474E6C0ABD}"/>
                  </a:ext>
                </a:extLst>
              </p:cNvPr>
              <p:cNvCxnSpPr>
                <a:cxnSpLocks/>
                <a:stCxn id="125" idx="3"/>
                <a:endCxn id="123" idx="1"/>
              </p:cNvCxnSpPr>
              <p:nvPr/>
            </p:nvCxnSpPr>
            <p:spPr>
              <a:xfrm>
                <a:off x="5603914" y="5221161"/>
                <a:ext cx="554235" cy="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>
                <a:extLst>
                  <a:ext uri="{FF2B5EF4-FFF2-40B4-BE49-F238E27FC236}">
                    <a16:creationId xmlns:a16="http://schemas.microsoft.com/office/drawing/2014/main" id="{832B3477-A5A8-DD3D-F7DE-95D4F46A8061}"/>
                  </a:ext>
                </a:extLst>
              </p:cNvPr>
              <p:cNvCxnSpPr>
                <a:cxnSpLocks/>
                <a:stCxn id="123" idx="3"/>
              </p:cNvCxnSpPr>
              <p:nvPr/>
            </p:nvCxnSpPr>
            <p:spPr>
              <a:xfrm>
                <a:off x="6878149" y="5221161"/>
                <a:ext cx="262302" cy="5202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71268F5D-277E-768D-7845-98B9AFFA2B82}"/>
                  </a:ext>
                </a:extLst>
              </p:cNvPr>
              <p:cNvSpPr/>
              <p:nvPr/>
            </p:nvSpPr>
            <p:spPr>
              <a:xfrm>
                <a:off x="6158149" y="4951161"/>
                <a:ext cx="720000" cy="540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4" name="Verbinder: gewinkelt 123">
                <a:extLst>
                  <a:ext uri="{FF2B5EF4-FFF2-40B4-BE49-F238E27FC236}">
                    <a16:creationId xmlns:a16="http://schemas.microsoft.com/office/drawing/2014/main" id="{78BA1B2E-8522-A297-F81F-846FB5C2957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167071" y="4254987"/>
                <a:ext cx="630524" cy="1305016"/>
              </a:xfrm>
              <a:prstGeom prst="bentConnector2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id="{1B4929E3-2F62-4C09-683D-36C816B50400}"/>
                  </a:ext>
                </a:extLst>
              </p:cNvPr>
              <p:cNvSpPr/>
              <p:nvPr/>
            </p:nvSpPr>
            <p:spPr>
              <a:xfrm>
                <a:off x="4883914" y="4951161"/>
                <a:ext cx="720000" cy="540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feld 125">
                    <a:extLst>
                      <a:ext uri="{FF2B5EF4-FFF2-40B4-BE49-F238E27FC236}">
                        <a16:creationId xmlns:a16="http://schemas.microsoft.com/office/drawing/2014/main" id="{687E3320-DBA9-DB3B-8182-B3735D80A9E2}"/>
                      </a:ext>
                    </a:extLst>
                  </p:cNvPr>
                  <p:cNvSpPr txBox="1"/>
                  <p:nvPr/>
                </p:nvSpPr>
                <p:spPr>
                  <a:xfrm>
                    <a:off x="4151784" y="5039096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26" name="Textfeld 125">
                    <a:extLst>
                      <a:ext uri="{FF2B5EF4-FFF2-40B4-BE49-F238E27FC236}">
                        <a16:creationId xmlns:a16="http://schemas.microsoft.com/office/drawing/2014/main" id="{687E3320-DBA9-DB3B-8182-B3735D80A9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1784" y="5039096"/>
                    <a:ext cx="52772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feld 126">
                    <a:extLst>
                      <a:ext uri="{FF2B5EF4-FFF2-40B4-BE49-F238E27FC236}">
                        <a16:creationId xmlns:a16="http://schemas.microsoft.com/office/drawing/2014/main" id="{C923CDBD-BCBB-4796-48C9-C66D90553DB8}"/>
                      </a:ext>
                    </a:extLst>
                  </p:cNvPr>
                  <p:cNvSpPr txBox="1"/>
                  <p:nvPr/>
                </p:nvSpPr>
                <p:spPr>
                  <a:xfrm>
                    <a:off x="7021500" y="4406069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27" name="Textfeld 126">
                    <a:extLst>
                      <a:ext uri="{FF2B5EF4-FFF2-40B4-BE49-F238E27FC236}">
                        <a16:creationId xmlns:a16="http://schemas.microsoft.com/office/drawing/2014/main" id="{C923CDBD-BCBB-4796-48C9-C66D90553D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1500" y="4406069"/>
                    <a:ext cx="52772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feld 127">
                    <a:extLst>
                      <a:ext uri="{FF2B5EF4-FFF2-40B4-BE49-F238E27FC236}">
                        <a16:creationId xmlns:a16="http://schemas.microsoft.com/office/drawing/2014/main" id="{A7E78375-6EB3-7AE3-52BD-7395EF82003A}"/>
                      </a:ext>
                    </a:extLst>
                  </p:cNvPr>
                  <p:cNvSpPr txBox="1"/>
                  <p:nvPr/>
                </p:nvSpPr>
                <p:spPr>
                  <a:xfrm>
                    <a:off x="7016483" y="5034538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28" name="Textfeld 127">
                    <a:extLst>
                      <a:ext uri="{FF2B5EF4-FFF2-40B4-BE49-F238E27FC236}">
                        <a16:creationId xmlns:a16="http://schemas.microsoft.com/office/drawing/2014/main" id="{A7E78375-6EB3-7AE3-52BD-7395EF8200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6483" y="5034538"/>
                    <a:ext cx="52772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feld 128">
                    <a:extLst>
                      <a:ext uri="{FF2B5EF4-FFF2-40B4-BE49-F238E27FC236}">
                        <a16:creationId xmlns:a16="http://schemas.microsoft.com/office/drawing/2014/main" id="{25E67B80-B4D0-E2E3-F5B9-5F92B9447004}"/>
                      </a:ext>
                    </a:extLst>
                  </p:cNvPr>
                  <p:cNvSpPr txBox="1"/>
                  <p:nvPr/>
                </p:nvSpPr>
                <p:spPr>
                  <a:xfrm>
                    <a:off x="5581958" y="5176209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29" name="Textfeld 128">
                    <a:extLst>
                      <a:ext uri="{FF2B5EF4-FFF2-40B4-BE49-F238E27FC236}">
                        <a16:creationId xmlns:a16="http://schemas.microsoft.com/office/drawing/2014/main" id="{25E67B80-B4D0-E2E3-F5B9-5F92B94470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1958" y="5176209"/>
                    <a:ext cx="52772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0" name="Gerade Verbindung mit Pfeil 129">
                <a:extLst>
                  <a:ext uri="{FF2B5EF4-FFF2-40B4-BE49-F238E27FC236}">
                    <a16:creationId xmlns:a16="http://schemas.microsoft.com/office/drawing/2014/main" id="{5840E008-55E8-C9DE-23A0-B46DD29393B3}"/>
                  </a:ext>
                </a:extLst>
              </p:cNvPr>
              <p:cNvCxnSpPr>
                <a:cxnSpLocks/>
                <a:endCxn id="125" idx="2"/>
              </p:cNvCxnSpPr>
              <p:nvPr/>
            </p:nvCxnSpPr>
            <p:spPr>
              <a:xfrm flipV="1">
                <a:off x="5243914" y="5491161"/>
                <a:ext cx="0" cy="220674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mit Pfeil 130">
                <a:extLst>
                  <a:ext uri="{FF2B5EF4-FFF2-40B4-BE49-F238E27FC236}">
                    <a16:creationId xmlns:a16="http://schemas.microsoft.com/office/drawing/2014/main" id="{54F3AFDD-3FFC-69C7-1B9F-4C351C77ED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4289" y="5487639"/>
                <a:ext cx="0" cy="235154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feld 131">
                    <a:extLst>
                      <a:ext uri="{FF2B5EF4-FFF2-40B4-BE49-F238E27FC236}">
                        <a16:creationId xmlns:a16="http://schemas.microsoft.com/office/drawing/2014/main" id="{2937C2A2-F222-E825-E4E5-EFF370B6C3AA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337" y="5713411"/>
                    <a:ext cx="527720" cy="3931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32" name="Textfeld 131">
                    <a:extLst>
                      <a:ext uri="{FF2B5EF4-FFF2-40B4-BE49-F238E27FC236}">
                        <a16:creationId xmlns:a16="http://schemas.microsoft.com/office/drawing/2014/main" id="{2937C2A2-F222-E825-E4E5-EFF370B6C3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5337" y="5713411"/>
                    <a:ext cx="527720" cy="3931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4302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feld 132">
                    <a:extLst>
                      <a:ext uri="{FF2B5EF4-FFF2-40B4-BE49-F238E27FC236}">
                        <a16:creationId xmlns:a16="http://schemas.microsoft.com/office/drawing/2014/main" id="{E17781DA-B056-6BCC-73AC-61E4D82CE7C1}"/>
                      </a:ext>
                    </a:extLst>
                  </p:cNvPr>
                  <p:cNvSpPr txBox="1"/>
                  <p:nvPr/>
                </p:nvSpPr>
                <p:spPr>
                  <a:xfrm>
                    <a:off x="6086569" y="5705805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33" name="Textfeld 132">
                    <a:extLst>
                      <a:ext uri="{FF2B5EF4-FFF2-40B4-BE49-F238E27FC236}">
                        <a16:creationId xmlns:a16="http://schemas.microsoft.com/office/drawing/2014/main" id="{E17781DA-B056-6BCC-73AC-61E4D82CE7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6569" y="5705805"/>
                    <a:ext cx="52772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8488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1" name="Rechteck: abgerundete Ecken 150">
              <a:extLst>
                <a:ext uri="{FF2B5EF4-FFF2-40B4-BE49-F238E27FC236}">
                  <a16:creationId xmlns:a16="http://schemas.microsoft.com/office/drawing/2014/main" id="{8DF47FFE-0EE5-EF4F-7163-CE8A58829984}"/>
                </a:ext>
              </a:extLst>
            </p:cNvPr>
            <p:cNvSpPr/>
            <p:nvPr/>
          </p:nvSpPr>
          <p:spPr>
            <a:xfrm>
              <a:off x="10332881" y="5691198"/>
              <a:ext cx="871686" cy="295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Rechteck: abgerundete Ecken 152">
              <a:extLst>
                <a:ext uri="{FF2B5EF4-FFF2-40B4-BE49-F238E27FC236}">
                  <a16:creationId xmlns:a16="http://schemas.microsoft.com/office/drawing/2014/main" id="{4CDEB4B0-D80C-89BF-60E6-CE776594E94F}"/>
                </a:ext>
              </a:extLst>
            </p:cNvPr>
            <p:cNvSpPr/>
            <p:nvPr/>
          </p:nvSpPr>
          <p:spPr>
            <a:xfrm>
              <a:off x="11352584" y="5031485"/>
              <a:ext cx="207962" cy="2697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34" name="Gruppieren 133">
              <a:extLst>
                <a:ext uri="{FF2B5EF4-FFF2-40B4-BE49-F238E27FC236}">
                  <a16:creationId xmlns:a16="http://schemas.microsoft.com/office/drawing/2014/main" id="{AA5A6575-D730-EBE1-59A3-480BA3C66BF8}"/>
                </a:ext>
              </a:extLst>
            </p:cNvPr>
            <p:cNvGrpSpPr/>
            <p:nvPr/>
          </p:nvGrpSpPr>
          <p:grpSpPr>
            <a:xfrm>
              <a:off x="8326516" y="4357858"/>
              <a:ext cx="3397436" cy="1700463"/>
              <a:chOff x="4151784" y="4406069"/>
              <a:chExt cx="3397436" cy="1700463"/>
            </a:xfrm>
          </p:grpSpPr>
          <p:sp>
            <p:nvSpPr>
              <p:cNvPr id="135" name="Textfeld 134">
                <a:extLst>
                  <a:ext uri="{FF2B5EF4-FFF2-40B4-BE49-F238E27FC236}">
                    <a16:creationId xmlns:a16="http://schemas.microsoft.com/office/drawing/2014/main" id="{277F7A8D-BA25-0FAE-DA08-21A81C11A0C3}"/>
                  </a:ext>
                </a:extLst>
              </p:cNvPr>
              <p:cNvSpPr txBox="1"/>
              <p:nvPr/>
            </p:nvSpPr>
            <p:spPr>
              <a:xfrm>
                <a:off x="5026884" y="5034538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SE</a:t>
                </a:r>
              </a:p>
            </p:txBody>
          </p:sp>
          <p:sp>
            <p:nvSpPr>
              <p:cNvPr id="136" name="Textfeld 135">
                <a:extLst>
                  <a:ext uri="{FF2B5EF4-FFF2-40B4-BE49-F238E27FC236}">
                    <a16:creationId xmlns:a16="http://schemas.microsoft.com/office/drawing/2014/main" id="{8CF071AF-A1D0-4552-9760-ABC781867D9E}"/>
                  </a:ext>
                </a:extLst>
              </p:cNvPr>
              <p:cNvSpPr txBox="1"/>
              <p:nvPr/>
            </p:nvSpPr>
            <p:spPr>
              <a:xfrm>
                <a:off x="6183239" y="5049141"/>
                <a:ext cx="63664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MAC</a:t>
                </a:r>
              </a:p>
            </p:txBody>
          </p:sp>
          <p:cxnSp>
            <p:nvCxnSpPr>
              <p:cNvPr id="137" name="Gerade Verbindung mit Pfeil 136">
                <a:extLst>
                  <a:ext uri="{FF2B5EF4-FFF2-40B4-BE49-F238E27FC236}">
                    <a16:creationId xmlns:a16="http://schemas.microsoft.com/office/drawing/2014/main" id="{7A5FD1AC-2E9C-6E85-E006-6353E690CF03}"/>
                  </a:ext>
                </a:extLst>
              </p:cNvPr>
              <p:cNvCxnSpPr>
                <a:cxnSpLocks/>
                <a:endCxn id="142" idx="1"/>
              </p:cNvCxnSpPr>
              <p:nvPr/>
            </p:nvCxnSpPr>
            <p:spPr>
              <a:xfrm flipV="1">
                <a:off x="4566163" y="5221161"/>
                <a:ext cx="317751" cy="5202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6D9730EC-5EB4-97EA-7FCC-FF912DC59090}"/>
                  </a:ext>
                </a:extLst>
              </p:cNvPr>
              <p:cNvCxnSpPr>
                <a:cxnSpLocks/>
                <a:stCxn id="142" idx="3"/>
                <a:endCxn id="140" idx="1"/>
              </p:cNvCxnSpPr>
              <p:nvPr/>
            </p:nvCxnSpPr>
            <p:spPr>
              <a:xfrm>
                <a:off x="5603914" y="5221161"/>
                <a:ext cx="554235" cy="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mit Pfeil 138">
                <a:extLst>
                  <a:ext uri="{FF2B5EF4-FFF2-40B4-BE49-F238E27FC236}">
                    <a16:creationId xmlns:a16="http://schemas.microsoft.com/office/drawing/2014/main" id="{31678C07-C8D4-0803-5D6D-A32771557AF3}"/>
                  </a:ext>
                </a:extLst>
              </p:cNvPr>
              <p:cNvCxnSpPr>
                <a:cxnSpLocks/>
                <a:stCxn id="140" idx="3"/>
              </p:cNvCxnSpPr>
              <p:nvPr/>
            </p:nvCxnSpPr>
            <p:spPr>
              <a:xfrm>
                <a:off x="6878149" y="5221161"/>
                <a:ext cx="262302" cy="5202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hteck 139">
                <a:extLst>
                  <a:ext uri="{FF2B5EF4-FFF2-40B4-BE49-F238E27FC236}">
                    <a16:creationId xmlns:a16="http://schemas.microsoft.com/office/drawing/2014/main" id="{56DE9EB1-D4B2-4FDF-0063-A254820BB084}"/>
                  </a:ext>
                </a:extLst>
              </p:cNvPr>
              <p:cNvSpPr/>
              <p:nvPr/>
            </p:nvSpPr>
            <p:spPr>
              <a:xfrm>
                <a:off x="6158149" y="4951161"/>
                <a:ext cx="720000" cy="540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1" name="Verbinder: gewinkelt 140">
                <a:extLst>
                  <a:ext uri="{FF2B5EF4-FFF2-40B4-BE49-F238E27FC236}">
                    <a16:creationId xmlns:a16="http://schemas.microsoft.com/office/drawing/2014/main" id="{5AFF28B0-CC76-626E-C5D9-5B44A271A54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167071" y="4254987"/>
                <a:ext cx="630524" cy="1305016"/>
              </a:xfrm>
              <a:prstGeom prst="bentConnector2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hteck 141">
                <a:extLst>
                  <a:ext uri="{FF2B5EF4-FFF2-40B4-BE49-F238E27FC236}">
                    <a16:creationId xmlns:a16="http://schemas.microsoft.com/office/drawing/2014/main" id="{FC3064B9-5C42-86CD-871D-364825C5D5C5}"/>
                  </a:ext>
                </a:extLst>
              </p:cNvPr>
              <p:cNvSpPr/>
              <p:nvPr/>
            </p:nvSpPr>
            <p:spPr>
              <a:xfrm>
                <a:off x="4883914" y="4951161"/>
                <a:ext cx="720000" cy="540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feld 142">
                    <a:extLst>
                      <a:ext uri="{FF2B5EF4-FFF2-40B4-BE49-F238E27FC236}">
                        <a16:creationId xmlns:a16="http://schemas.microsoft.com/office/drawing/2014/main" id="{7F876A02-B3B7-CEEF-4D5E-E87D66CC471C}"/>
                      </a:ext>
                    </a:extLst>
                  </p:cNvPr>
                  <p:cNvSpPr txBox="1"/>
                  <p:nvPr/>
                </p:nvSpPr>
                <p:spPr>
                  <a:xfrm>
                    <a:off x="4151784" y="5039096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43" name="Textfeld 142">
                    <a:extLst>
                      <a:ext uri="{FF2B5EF4-FFF2-40B4-BE49-F238E27FC236}">
                        <a16:creationId xmlns:a16="http://schemas.microsoft.com/office/drawing/2014/main" id="{7F876A02-B3B7-CEEF-4D5E-E87D66CC4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1784" y="5039096"/>
                    <a:ext cx="527720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feld 143">
                    <a:extLst>
                      <a:ext uri="{FF2B5EF4-FFF2-40B4-BE49-F238E27FC236}">
                        <a16:creationId xmlns:a16="http://schemas.microsoft.com/office/drawing/2014/main" id="{724C932C-26C5-EA1B-69E1-F4B73FB39366}"/>
                      </a:ext>
                    </a:extLst>
                  </p:cNvPr>
                  <p:cNvSpPr txBox="1"/>
                  <p:nvPr/>
                </p:nvSpPr>
                <p:spPr>
                  <a:xfrm>
                    <a:off x="7021500" y="4406069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4" name="Textfeld 143">
                    <a:extLst>
                      <a:ext uri="{FF2B5EF4-FFF2-40B4-BE49-F238E27FC236}">
                        <a16:creationId xmlns:a16="http://schemas.microsoft.com/office/drawing/2014/main" id="{724C932C-26C5-EA1B-69E1-F4B73FB393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1500" y="4406069"/>
                    <a:ext cx="52772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feld 144">
                    <a:extLst>
                      <a:ext uri="{FF2B5EF4-FFF2-40B4-BE49-F238E27FC236}">
                        <a16:creationId xmlns:a16="http://schemas.microsoft.com/office/drawing/2014/main" id="{6F93DEF9-7EC7-6092-6799-503ABA6E6722}"/>
                      </a:ext>
                    </a:extLst>
                  </p:cNvPr>
                  <p:cNvSpPr txBox="1"/>
                  <p:nvPr/>
                </p:nvSpPr>
                <p:spPr>
                  <a:xfrm>
                    <a:off x="7016483" y="5034538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5" name="Textfeld 144">
                    <a:extLst>
                      <a:ext uri="{FF2B5EF4-FFF2-40B4-BE49-F238E27FC236}">
                        <a16:creationId xmlns:a16="http://schemas.microsoft.com/office/drawing/2014/main" id="{6F93DEF9-7EC7-6092-6799-503ABA6E67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6483" y="5034538"/>
                    <a:ext cx="527720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feld 145">
                    <a:extLst>
                      <a:ext uri="{FF2B5EF4-FFF2-40B4-BE49-F238E27FC236}">
                        <a16:creationId xmlns:a16="http://schemas.microsoft.com/office/drawing/2014/main" id="{0A9BF8D3-575F-8988-8274-27BA9D874792}"/>
                      </a:ext>
                    </a:extLst>
                  </p:cNvPr>
                  <p:cNvSpPr txBox="1"/>
                  <p:nvPr/>
                </p:nvSpPr>
                <p:spPr>
                  <a:xfrm>
                    <a:off x="5581958" y="5176209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6" name="Textfeld 145">
                    <a:extLst>
                      <a:ext uri="{FF2B5EF4-FFF2-40B4-BE49-F238E27FC236}">
                        <a16:creationId xmlns:a16="http://schemas.microsoft.com/office/drawing/2014/main" id="{0A9BF8D3-575F-8988-8274-27BA9D874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1958" y="5176209"/>
                    <a:ext cx="527720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7" name="Gerade Verbindung mit Pfeil 146">
                <a:extLst>
                  <a:ext uri="{FF2B5EF4-FFF2-40B4-BE49-F238E27FC236}">
                    <a16:creationId xmlns:a16="http://schemas.microsoft.com/office/drawing/2014/main" id="{827D6097-BC2A-D726-0268-3565475187A9}"/>
                  </a:ext>
                </a:extLst>
              </p:cNvPr>
              <p:cNvCxnSpPr>
                <a:cxnSpLocks/>
                <a:endCxn id="142" idx="2"/>
              </p:cNvCxnSpPr>
              <p:nvPr/>
            </p:nvCxnSpPr>
            <p:spPr>
              <a:xfrm flipV="1">
                <a:off x="5243914" y="5491161"/>
                <a:ext cx="0" cy="220674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mit Pfeil 147">
                <a:extLst>
                  <a:ext uri="{FF2B5EF4-FFF2-40B4-BE49-F238E27FC236}">
                    <a16:creationId xmlns:a16="http://schemas.microsoft.com/office/drawing/2014/main" id="{E2A38332-545B-5B71-EB6D-A3388B0ED8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4289" y="5487639"/>
                <a:ext cx="0" cy="235154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feld 148">
                    <a:extLst>
                      <a:ext uri="{FF2B5EF4-FFF2-40B4-BE49-F238E27FC236}">
                        <a16:creationId xmlns:a16="http://schemas.microsoft.com/office/drawing/2014/main" id="{D446424D-042F-8329-6CCA-FF76A7AFA41C}"/>
                      </a:ext>
                    </a:extLst>
                  </p:cNvPr>
                  <p:cNvSpPr txBox="1"/>
                  <p:nvPr/>
                </p:nvSpPr>
                <p:spPr>
                  <a:xfrm>
                    <a:off x="4885337" y="5713411"/>
                    <a:ext cx="527720" cy="3931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9" name="Textfeld 148">
                    <a:extLst>
                      <a:ext uri="{FF2B5EF4-FFF2-40B4-BE49-F238E27FC236}">
                        <a16:creationId xmlns:a16="http://schemas.microsoft.com/office/drawing/2014/main" id="{D446424D-042F-8329-6CCA-FF76A7AFA4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5337" y="5713411"/>
                    <a:ext cx="527720" cy="3931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4252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feld 149">
                    <a:extLst>
                      <a:ext uri="{FF2B5EF4-FFF2-40B4-BE49-F238E27FC236}">
                        <a16:creationId xmlns:a16="http://schemas.microsoft.com/office/drawing/2014/main" id="{6F0269E7-9944-9C55-AE7F-A670F0A1AC58}"/>
                      </a:ext>
                    </a:extLst>
                  </p:cNvPr>
                  <p:cNvSpPr txBox="1"/>
                  <p:nvPr/>
                </p:nvSpPr>
                <p:spPr>
                  <a:xfrm>
                    <a:off x="6086569" y="5705805"/>
                    <a:ext cx="5277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0" name="Textfeld 149">
                    <a:extLst>
                      <a:ext uri="{FF2B5EF4-FFF2-40B4-BE49-F238E27FC236}">
                        <a16:creationId xmlns:a16="http://schemas.microsoft.com/office/drawing/2014/main" id="{6F0269E7-9944-9C55-AE7F-A670F0A1A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6569" y="5705805"/>
                    <a:ext cx="52772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8390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906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B757B-C3FC-D91B-8FB6-636CAD3D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Committing Security of N1 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4A7FF32-A8AE-968A-FC86-DD29C0054FC8}"/>
              </a:ext>
            </a:extLst>
          </p:cNvPr>
          <p:cNvGrpSpPr/>
          <p:nvPr/>
        </p:nvGrpSpPr>
        <p:grpSpPr>
          <a:xfrm>
            <a:off x="572587" y="4954572"/>
            <a:ext cx="4036841" cy="987450"/>
            <a:chOff x="572587" y="4954572"/>
            <a:chExt cx="4036841" cy="987450"/>
          </a:xfrm>
        </p:grpSpPr>
        <p:sp>
          <p:nvSpPr>
            <p:cNvPr id="22" name="Pfeil: nach unten 21">
              <a:extLst>
                <a:ext uri="{FF2B5EF4-FFF2-40B4-BE49-F238E27FC236}">
                  <a16:creationId xmlns:a16="http://schemas.microsoft.com/office/drawing/2014/main" id="{35AACB91-7772-B9A8-BA50-11C8E63166FF}"/>
                </a:ext>
              </a:extLst>
            </p:cNvPr>
            <p:cNvSpPr/>
            <p:nvPr/>
          </p:nvSpPr>
          <p:spPr>
            <a:xfrm rot="5400000">
              <a:off x="4162215" y="5220182"/>
              <a:ext cx="438195" cy="456231"/>
            </a:xfrm>
            <a:prstGeom prst="downArrow">
              <a:avLst/>
            </a:prstGeom>
            <a:solidFill>
              <a:srgbClr val="DA2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3104CF4-1C18-CC46-9325-B4C07D8EBB43}"/>
                </a:ext>
              </a:extLst>
            </p:cNvPr>
            <p:cNvSpPr txBox="1"/>
            <p:nvPr/>
          </p:nvSpPr>
          <p:spPr>
            <a:xfrm flipH="1">
              <a:off x="572587" y="4954572"/>
              <a:ext cx="3451231" cy="987450"/>
            </a:xfrm>
            <a:prstGeom prst="rect">
              <a:avLst/>
            </a:prstGeom>
            <a:noFill/>
            <a:ln w="28575">
              <a:solidFill>
                <a:srgbClr val="E6E6E6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GB" b="1" dirty="0">
                  <a:solidFill>
                    <a:srgbClr val="7F7F7F"/>
                  </a:solidFill>
                </a:rPr>
                <a:t>Are there any SE schemes and MACs that </a:t>
              </a:r>
              <a:r>
                <a:rPr lang="en-GB" b="1" dirty="0" err="1">
                  <a:solidFill>
                    <a:srgbClr val="7F7F7F"/>
                  </a:solidFill>
                </a:rPr>
                <a:t>fulfill</a:t>
              </a:r>
              <a:r>
                <a:rPr lang="en-GB" b="1" dirty="0">
                  <a:solidFill>
                    <a:srgbClr val="7F7F7F"/>
                  </a:solidFill>
                </a:rPr>
                <a:t> these properties?</a:t>
              </a:r>
            </a:p>
            <a:p>
              <a:pPr>
                <a:spcAft>
                  <a:spcPts val="500"/>
                </a:spcAft>
              </a:pPr>
              <a:r>
                <a:rPr lang="en-GB" b="1" dirty="0">
                  <a:solidFill>
                    <a:srgbClr val="DA2F2B"/>
                  </a:solidFill>
                </a:rPr>
                <a:t>→</a:t>
              </a:r>
              <a:r>
                <a:rPr lang="en-GB" b="1" dirty="0">
                  <a:solidFill>
                    <a:srgbClr val="7F7F7F"/>
                  </a:solidFill>
                </a:rPr>
                <a:t> Yes, SLAE [DJS19]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88EE3DA-A516-9BBB-08D8-7DECC333B1AC}"/>
              </a:ext>
            </a:extLst>
          </p:cNvPr>
          <p:cNvGrpSpPr/>
          <p:nvPr/>
        </p:nvGrpSpPr>
        <p:grpSpPr>
          <a:xfrm>
            <a:off x="630976" y="1981418"/>
            <a:ext cx="2800728" cy="2417338"/>
            <a:chOff x="674545" y="3807373"/>
            <a:chExt cx="2800728" cy="2417338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2B5D19C7-951F-FE9C-AC92-6EA2745E16C2}"/>
                </a:ext>
              </a:extLst>
            </p:cNvPr>
            <p:cNvSpPr/>
            <p:nvPr/>
          </p:nvSpPr>
          <p:spPr>
            <a:xfrm>
              <a:off x="1785593" y="4386533"/>
              <a:ext cx="720000" cy="540000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7A379462-2D65-DF4A-8484-D9960308489C}"/>
                </a:ext>
              </a:extLst>
            </p:cNvPr>
            <p:cNvSpPr txBox="1"/>
            <p:nvPr/>
          </p:nvSpPr>
          <p:spPr>
            <a:xfrm>
              <a:off x="1939098" y="4478125"/>
              <a:ext cx="402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SE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10440F7-143B-1777-72DE-843C6BB229F6}"/>
                </a:ext>
              </a:extLst>
            </p:cNvPr>
            <p:cNvSpPr txBox="1"/>
            <p:nvPr/>
          </p:nvSpPr>
          <p:spPr>
            <a:xfrm>
              <a:off x="1821400" y="5131868"/>
              <a:ext cx="6366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MAC</a:t>
              </a:r>
            </a:p>
          </p:txBody>
        </p:sp>
        <p:cxnSp>
          <p:nvCxnSpPr>
            <p:cNvPr id="26" name="Verbinder: gewinkelt 25">
              <a:extLst>
                <a:ext uri="{FF2B5EF4-FFF2-40B4-BE49-F238E27FC236}">
                  <a16:creationId xmlns:a16="http://schemas.microsoft.com/office/drawing/2014/main" id="{03A3887C-D9DB-C963-A73D-8084B62F43D5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rot="5400000" flipH="1" flipV="1">
              <a:off x="1273616" y="4294901"/>
              <a:ext cx="150345" cy="873610"/>
            </a:xfrm>
            <a:prstGeom prst="bentConnector2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665AF485-B1AE-2622-D416-A195921E8321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2505593" y="4656533"/>
              <a:ext cx="528498" cy="6258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Verbinder: gewinkelt 27">
              <a:extLst>
                <a:ext uri="{FF2B5EF4-FFF2-40B4-BE49-F238E27FC236}">
                  <a16:creationId xmlns:a16="http://schemas.microsoft.com/office/drawing/2014/main" id="{F17877ED-7807-F829-1485-94EBF86F347B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rot="16200000" flipH="1">
              <a:off x="1269042" y="4819151"/>
              <a:ext cx="159493" cy="873610"/>
            </a:xfrm>
            <a:prstGeom prst="bentConnector2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2F6DF586-E8D7-060A-9106-3A0DB7C11D93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2505593" y="5333634"/>
              <a:ext cx="528498" cy="2069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2C74180F-3DEF-0C84-3FB5-1CD54DA86427}"/>
                </a:ext>
              </a:extLst>
            </p:cNvPr>
            <p:cNvSpPr/>
            <p:nvPr/>
          </p:nvSpPr>
          <p:spPr>
            <a:xfrm>
              <a:off x="1785593" y="5065703"/>
              <a:ext cx="720000" cy="540000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C655FFC3-8878-5B92-B6C8-289DE6DCE2BA}"/>
                    </a:ext>
                  </a:extLst>
                </p:cNvPr>
                <p:cNvSpPr txBox="1"/>
                <p:nvPr/>
              </p:nvSpPr>
              <p:spPr>
                <a:xfrm>
                  <a:off x="674545" y="4799373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C655FFC3-8878-5B92-B6C8-289DE6DCE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545" y="4799373"/>
                  <a:ext cx="52772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CCD6C7B9-10C9-90DA-97B1-EACD04BFC340}"/>
                    </a:ext>
                  </a:extLst>
                </p:cNvPr>
                <p:cNvSpPr txBox="1"/>
                <p:nvPr/>
              </p:nvSpPr>
              <p:spPr>
                <a:xfrm>
                  <a:off x="2947553" y="4470497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CCD6C7B9-10C9-90DA-97B1-EACD04BFC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553" y="4470497"/>
                  <a:ext cx="52772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1CC54A69-D3E3-B51E-1DF7-AE7FACCBDDC4}"/>
                    </a:ext>
                  </a:extLst>
                </p:cNvPr>
                <p:cNvSpPr txBox="1"/>
                <p:nvPr/>
              </p:nvSpPr>
              <p:spPr>
                <a:xfrm>
                  <a:off x="2947553" y="5152878"/>
                  <a:ext cx="527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1CC54A69-D3E3-B51E-1DF7-AE7FACCBD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553" y="5152878"/>
                  <a:ext cx="5277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0F7FB0F5-56E5-A747-F426-E12CA235EDC5}"/>
                    </a:ext>
                  </a:extLst>
                </p:cNvPr>
                <p:cNvSpPr txBox="1"/>
                <p:nvPr/>
              </p:nvSpPr>
              <p:spPr>
                <a:xfrm>
                  <a:off x="1666989" y="5855379"/>
                  <a:ext cx="9513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0F7FB0F5-56E5-A747-F426-E12CA235E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989" y="5855379"/>
                  <a:ext cx="951337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5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12DC2C5C-7FBA-5FF5-27CD-20BCF1EA2AFC}"/>
                </a:ext>
              </a:extLst>
            </p:cNvPr>
            <p:cNvCxnSpPr>
              <a:cxnSpLocks/>
              <a:stCxn id="34" idx="0"/>
              <a:endCxn id="30" idx="2"/>
            </p:cNvCxnSpPr>
            <p:nvPr/>
          </p:nvCxnSpPr>
          <p:spPr>
            <a:xfrm flipV="1">
              <a:off x="2142658" y="5605703"/>
              <a:ext cx="2935" cy="249676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A15CBDB8-2223-6467-5A9D-8E1051FDBA56}"/>
                    </a:ext>
                  </a:extLst>
                </p:cNvPr>
                <p:cNvSpPr txBox="1"/>
                <p:nvPr/>
              </p:nvSpPr>
              <p:spPr>
                <a:xfrm>
                  <a:off x="1649836" y="3807373"/>
                  <a:ext cx="97977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A15CBDB8-2223-6467-5A9D-8E1051FDB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836" y="3807373"/>
                  <a:ext cx="97977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53D9EBC6-19A4-0F60-384F-2E3A07E642CA}"/>
                </a:ext>
              </a:extLst>
            </p:cNvPr>
            <p:cNvCxnSpPr>
              <a:cxnSpLocks/>
            </p:cNvCxnSpPr>
            <p:nvPr/>
          </p:nvCxnSpPr>
          <p:spPr>
            <a:xfrm>
              <a:off x="2139724" y="4161711"/>
              <a:ext cx="5869" cy="216024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47D816FE-3280-9CC6-D55E-184A21E8FB4A}"/>
              </a:ext>
            </a:extLst>
          </p:cNvPr>
          <p:cNvSpPr txBox="1"/>
          <p:nvPr/>
        </p:nvSpPr>
        <p:spPr>
          <a:xfrm>
            <a:off x="528360" y="1490837"/>
            <a:ext cx="23071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u="sng" dirty="0"/>
              <a:t>N1 (Encrypt-and-MAC)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11A42579-4B2F-26E5-1C2F-D542320249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743508"/>
            <a:ext cx="7973039" cy="1218921"/>
          </a:xfrm>
          <a:prstGeom prst="rect">
            <a:avLst/>
          </a:prstGeom>
          <a:ln>
            <a:solidFill>
              <a:srgbClr val="7F7F7F"/>
            </a:solidFill>
          </a:ln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C20CE64-B164-C821-EBB3-A2865227B29E}"/>
              </a:ext>
            </a:extLst>
          </p:cNvPr>
          <p:cNvGrpSpPr/>
          <p:nvPr/>
        </p:nvGrpSpPr>
        <p:grpSpPr>
          <a:xfrm>
            <a:off x="5886804" y="2962429"/>
            <a:ext cx="5465400" cy="2944494"/>
            <a:chOff x="5886804" y="2962429"/>
            <a:chExt cx="5465400" cy="2944494"/>
          </a:xfrm>
        </p:grpSpPr>
        <p:cxnSp>
          <p:nvCxnSpPr>
            <p:cNvPr id="20" name="Verbinder: gekrümmt 19">
              <a:extLst>
                <a:ext uri="{FF2B5EF4-FFF2-40B4-BE49-F238E27FC236}">
                  <a16:creationId xmlns:a16="http://schemas.microsoft.com/office/drawing/2014/main" id="{76F6A12D-6391-A196-4878-092E5006078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061935" y="3164078"/>
              <a:ext cx="504200" cy="110218"/>
            </a:xfrm>
            <a:prstGeom prst="curvedConnector3">
              <a:avLst>
                <a:gd name="adj1" fmla="val 90482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Verbinder: gekrümmt 20">
              <a:extLst>
                <a:ext uri="{FF2B5EF4-FFF2-40B4-BE49-F238E27FC236}">
                  <a16:creationId xmlns:a16="http://schemas.microsoft.com/office/drawing/2014/main" id="{E3BE51C4-A250-BAD4-96AD-C711B4070EB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21660" y="3159420"/>
              <a:ext cx="504200" cy="110218"/>
            </a:xfrm>
            <a:prstGeom prst="curvedConnector3">
              <a:avLst>
                <a:gd name="adj1" fmla="val 90482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6D155C48-1B77-C45F-9A10-0A14595E6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8141"/>
            <a:stretch/>
          </p:blipFill>
          <p:spPr>
            <a:xfrm>
              <a:off x="9192344" y="3618046"/>
              <a:ext cx="2159860" cy="2288877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941F8E5-54EA-F2A2-7C21-5BE7CD77A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2915"/>
            <a:stretch/>
          </p:blipFill>
          <p:spPr>
            <a:xfrm>
              <a:off x="5886804" y="3618046"/>
              <a:ext cx="2945540" cy="228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0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0416A-C183-17D9-D4EA-648D912A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Conclusion: Generic Composition Approach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B31E013-D071-521E-AD08-E57BFDB7B862}"/>
              </a:ext>
            </a:extLst>
          </p:cNvPr>
          <p:cNvSpPr txBox="1"/>
          <p:nvPr/>
        </p:nvSpPr>
        <p:spPr>
          <a:xfrm>
            <a:off x="704638" y="4941168"/>
            <a:ext cx="1302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CMT</a:t>
            </a:r>
          </a:p>
          <a:p>
            <a:pPr algn="ctr"/>
            <a:r>
              <a:rPr lang="en-GB" sz="2000" dirty="0"/>
              <a:t>[this work]</a:t>
            </a:r>
          </a:p>
        </p:txBody>
      </p:sp>
      <p:pic>
        <p:nvPicPr>
          <p:cNvPr id="57" name="Grafik 56" descr="Fragezeichen mit einfarbiger Füllung">
            <a:extLst>
              <a:ext uri="{FF2B5EF4-FFF2-40B4-BE49-F238E27FC236}">
                <a16:creationId xmlns:a16="http://schemas.microsoft.com/office/drawing/2014/main" id="{9D5101DA-2DB2-96E3-B9D6-D5290B32F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3490" y="5072295"/>
            <a:ext cx="540000" cy="540000"/>
          </a:xfrm>
          <a:prstGeom prst="rect">
            <a:avLst/>
          </a:prstGeom>
        </p:spPr>
      </p:pic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F0EF79E5-2A69-B686-E04A-F85F7F7D3A90}"/>
              </a:ext>
            </a:extLst>
          </p:cNvPr>
          <p:cNvCxnSpPr>
            <a:cxnSpLocks/>
          </p:cNvCxnSpPr>
          <p:nvPr/>
        </p:nvCxnSpPr>
        <p:spPr>
          <a:xfrm>
            <a:off x="2351584" y="4321119"/>
            <a:ext cx="0" cy="13680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E64DDC0D-FD58-2F47-A369-D97F0E1CF91E}"/>
              </a:ext>
            </a:extLst>
          </p:cNvPr>
          <p:cNvCxnSpPr>
            <a:cxnSpLocks/>
          </p:cNvCxnSpPr>
          <p:nvPr/>
        </p:nvCxnSpPr>
        <p:spPr>
          <a:xfrm>
            <a:off x="5447928" y="4321119"/>
            <a:ext cx="0" cy="13680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0BE62F27-5746-CB9A-074B-C6F90ED63CBB}"/>
              </a:ext>
            </a:extLst>
          </p:cNvPr>
          <p:cNvCxnSpPr>
            <a:cxnSpLocks/>
          </p:cNvCxnSpPr>
          <p:nvPr/>
        </p:nvCxnSpPr>
        <p:spPr>
          <a:xfrm>
            <a:off x="8616280" y="4321119"/>
            <a:ext cx="0" cy="13680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AC317556-24C0-B51C-9787-AF6F79720017}"/>
              </a:ext>
            </a:extLst>
          </p:cNvPr>
          <p:cNvCxnSpPr>
            <a:cxnSpLocks/>
          </p:cNvCxnSpPr>
          <p:nvPr/>
        </p:nvCxnSpPr>
        <p:spPr>
          <a:xfrm flipH="1" flipV="1">
            <a:off x="555833" y="4999557"/>
            <a:ext cx="11086438" cy="665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37A16A59-35D2-9DA4-84E3-02134E58FCC5}"/>
              </a:ext>
            </a:extLst>
          </p:cNvPr>
          <p:cNvGrpSpPr/>
          <p:nvPr/>
        </p:nvGrpSpPr>
        <p:grpSpPr>
          <a:xfrm>
            <a:off x="2615365" y="6011996"/>
            <a:ext cx="8660399" cy="369332"/>
            <a:chOff x="2615365" y="6011996"/>
            <a:chExt cx="8660399" cy="369332"/>
          </a:xfrm>
        </p:grpSpPr>
        <p:sp>
          <p:nvSpPr>
            <p:cNvPr id="79" name="Pfeil: nach rechts 78">
              <a:extLst>
                <a:ext uri="{FF2B5EF4-FFF2-40B4-BE49-F238E27FC236}">
                  <a16:creationId xmlns:a16="http://schemas.microsoft.com/office/drawing/2014/main" id="{FEC6B543-CFA2-3CCE-7F00-922590B3C578}"/>
                </a:ext>
              </a:extLst>
            </p:cNvPr>
            <p:cNvSpPr/>
            <p:nvPr/>
          </p:nvSpPr>
          <p:spPr>
            <a:xfrm>
              <a:off x="2615365" y="6059746"/>
              <a:ext cx="293390" cy="273831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AC9DB860-D93A-1FA4-C6AE-3D6ECCAEC3ED}"/>
                </a:ext>
              </a:extLst>
            </p:cNvPr>
            <p:cNvSpPr txBox="1"/>
            <p:nvPr/>
          </p:nvSpPr>
          <p:spPr>
            <a:xfrm>
              <a:off x="3027224" y="6011996"/>
              <a:ext cx="8248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One cannot achieve CMT and LAE security at the same time from generic composition!</a:t>
              </a:r>
            </a:p>
          </p:txBody>
        </p:sp>
      </p:grpSp>
      <p:sp>
        <p:nvSpPr>
          <p:cNvPr id="85" name="Textfeld 84">
            <a:extLst>
              <a:ext uri="{FF2B5EF4-FFF2-40B4-BE49-F238E27FC236}">
                <a16:creationId xmlns:a16="http://schemas.microsoft.com/office/drawing/2014/main" id="{1D668CC5-88AB-9786-E3B9-CE8BFAA99FE1}"/>
              </a:ext>
            </a:extLst>
          </p:cNvPr>
          <p:cNvSpPr txBox="1"/>
          <p:nvPr/>
        </p:nvSpPr>
        <p:spPr>
          <a:xfrm>
            <a:off x="5573505" y="1546383"/>
            <a:ext cx="238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N2 (Encrypt-then-MAC)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53A780-E688-C298-980C-088CCFE0E388}"/>
              </a:ext>
            </a:extLst>
          </p:cNvPr>
          <p:cNvSpPr txBox="1"/>
          <p:nvPr/>
        </p:nvSpPr>
        <p:spPr>
          <a:xfrm>
            <a:off x="2465619" y="1547500"/>
            <a:ext cx="23071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u="sng" dirty="0"/>
              <a:t>N1 (Encrypt-and-MAC)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52EAEB4A-B044-6EFD-70A7-F57EEA3455D2}"/>
              </a:ext>
            </a:extLst>
          </p:cNvPr>
          <p:cNvSpPr txBox="1"/>
          <p:nvPr/>
        </p:nvSpPr>
        <p:spPr>
          <a:xfrm>
            <a:off x="9077624" y="1546383"/>
            <a:ext cx="238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N3 (MAC-then-Encrypt)</a:t>
            </a:r>
          </a:p>
        </p:txBody>
      </p:sp>
      <p:pic>
        <p:nvPicPr>
          <p:cNvPr id="112" name="Grafik 111" descr="Schließen mit einfarbiger Füllung">
            <a:extLst>
              <a:ext uri="{FF2B5EF4-FFF2-40B4-BE49-F238E27FC236}">
                <a16:creationId xmlns:a16="http://schemas.microsoft.com/office/drawing/2014/main" id="{E3E5CB3A-79C4-2551-B5D5-B7900E3CA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0136" y="5068489"/>
            <a:ext cx="540000" cy="540000"/>
          </a:xfrm>
          <a:prstGeom prst="rect">
            <a:avLst/>
          </a:prstGeom>
        </p:spPr>
      </p:pic>
      <p:pic>
        <p:nvPicPr>
          <p:cNvPr id="113" name="Grafik 112" descr="Häkchen mit einfarbiger Füllung">
            <a:extLst>
              <a:ext uri="{FF2B5EF4-FFF2-40B4-BE49-F238E27FC236}">
                <a16:creationId xmlns:a16="http://schemas.microsoft.com/office/drawing/2014/main" id="{0BFFA1F6-82C0-0923-8B45-EC81665B2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8704" y="5068489"/>
            <a:ext cx="540000" cy="540000"/>
          </a:xfrm>
          <a:prstGeom prst="rect">
            <a:avLst/>
          </a:prstGeom>
        </p:spPr>
      </p:pic>
      <p:sp>
        <p:nvSpPr>
          <p:cNvPr id="120" name="Textfeld 119">
            <a:extLst>
              <a:ext uri="{FF2B5EF4-FFF2-40B4-BE49-F238E27FC236}">
                <a16:creationId xmlns:a16="http://schemas.microsoft.com/office/drawing/2014/main" id="{5408DFE9-59CB-B882-AD84-B0E5FF067A30}"/>
              </a:ext>
            </a:extLst>
          </p:cNvPr>
          <p:cNvSpPr txBox="1"/>
          <p:nvPr/>
        </p:nvSpPr>
        <p:spPr>
          <a:xfrm>
            <a:off x="758371" y="4243735"/>
            <a:ext cx="1249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LAE</a:t>
            </a:r>
          </a:p>
          <a:p>
            <a:pPr algn="ctr"/>
            <a:r>
              <a:rPr lang="en-GB" sz="2000" dirty="0"/>
              <a:t>[BMOS17]</a:t>
            </a:r>
          </a:p>
        </p:txBody>
      </p:sp>
      <p:pic>
        <p:nvPicPr>
          <p:cNvPr id="121" name="Grafik 120" descr="Schließen mit einfarbiger Füllung">
            <a:extLst>
              <a:ext uri="{FF2B5EF4-FFF2-40B4-BE49-F238E27FC236}">
                <a16:creationId xmlns:a16="http://schemas.microsoft.com/office/drawing/2014/main" id="{CA699382-F433-A390-3E78-DB1A6A79A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6826" y="4390975"/>
            <a:ext cx="540000" cy="540000"/>
          </a:xfrm>
          <a:prstGeom prst="rect">
            <a:avLst/>
          </a:prstGeom>
        </p:spPr>
      </p:pic>
      <p:pic>
        <p:nvPicPr>
          <p:cNvPr id="122" name="Grafik 121" descr="Schließen mit einfarbiger Füllung">
            <a:extLst>
              <a:ext uri="{FF2B5EF4-FFF2-40B4-BE49-F238E27FC236}">
                <a16:creationId xmlns:a16="http://schemas.microsoft.com/office/drawing/2014/main" id="{CA5FA08A-C31F-3FE3-6321-2C16260EF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3530" y="4390975"/>
            <a:ext cx="540000" cy="540000"/>
          </a:xfrm>
          <a:prstGeom prst="rect">
            <a:avLst/>
          </a:prstGeom>
        </p:spPr>
      </p:pic>
      <p:pic>
        <p:nvPicPr>
          <p:cNvPr id="123" name="Grafik 122" descr="Häkchen mit einfarbiger Füllung">
            <a:extLst>
              <a:ext uri="{FF2B5EF4-FFF2-40B4-BE49-F238E27FC236}">
                <a16:creationId xmlns:a16="http://schemas.microsoft.com/office/drawing/2014/main" id="{268C6789-737C-B83F-1383-56A5D08E7F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9564" y="4401168"/>
            <a:ext cx="540000" cy="5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0D15518-DE3C-0351-1818-780BBFEB879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9769"/>
          <a:stretch/>
        </p:blipFill>
        <p:spPr>
          <a:xfrm>
            <a:off x="2496376" y="2061048"/>
            <a:ext cx="2220899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AD150DF-6985-FB52-327A-C15BA8DF9D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583" r="35166"/>
          <a:stretch/>
        </p:blipFill>
        <p:spPr>
          <a:xfrm>
            <a:off x="5476383" y="2061048"/>
            <a:ext cx="2589663" cy="180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C261E77-CFF8-0A0E-0C63-340A0C1107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288"/>
          <a:stretch/>
        </p:blipFill>
        <p:spPr>
          <a:xfrm>
            <a:off x="8997020" y="2046592"/>
            <a:ext cx="255006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Breitbild</PresentationFormat>
  <Paragraphs>262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Verdana</vt:lpstr>
      <vt:lpstr>Cambria Math</vt:lpstr>
      <vt:lpstr>Arial</vt:lpstr>
      <vt:lpstr>Calibri</vt:lpstr>
      <vt:lpstr>Frutiger Next LT W1G</vt:lpstr>
      <vt:lpstr>Larissa-Design</vt:lpstr>
      <vt:lpstr>PowerPoint-Präsentation</vt:lpstr>
      <vt:lpstr>Motivation: Why Committing Security?</vt:lpstr>
      <vt:lpstr>Motivation: Why Leakage Resilience?</vt:lpstr>
      <vt:lpstr>Definition: Committing Security</vt:lpstr>
      <vt:lpstr>Definition: Leakage Resilience [BMOS17]</vt:lpstr>
      <vt:lpstr>First Approach: Generic Composition</vt:lpstr>
      <vt:lpstr>Committing Security of N2</vt:lpstr>
      <vt:lpstr>Committing Security of N1 </vt:lpstr>
      <vt:lpstr>Conclusion: Generic Composition Approach </vt:lpstr>
      <vt:lpstr>Second Approach: A Generic Transformation</vt:lpstr>
      <vt:lpstr>The UtC*-Transform (I)</vt:lpstr>
      <vt:lpstr>The UtC*-Transform (II)</vt:lpstr>
      <vt:lpstr>Thank you for listening! Any questions?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Maximiliane Weishaeupl</cp:lastModifiedBy>
  <cp:revision>146</cp:revision>
  <dcterms:modified xsi:type="dcterms:W3CDTF">2024-03-25T07:37:01Z</dcterms:modified>
</cp:coreProperties>
</file>